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372" r:id="rId2"/>
    <p:sldId id="317" r:id="rId3"/>
    <p:sldId id="373" r:id="rId4"/>
    <p:sldId id="374" r:id="rId5"/>
    <p:sldId id="332" r:id="rId6"/>
    <p:sldId id="375" r:id="rId7"/>
    <p:sldId id="376" r:id="rId8"/>
    <p:sldId id="334" r:id="rId9"/>
    <p:sldId id="335" r:id="rId10"/>
    <p:sldId id="336" r:id="rId11"/>
    <p:sldId id="337" r:id="rId12"/>
    <p:sldId id="338" r:id="rId13"/>
    <p:sldId id="339" r:id="rId14"/>
    <p:sldId id="341" r:id="rId15"/>
    <p:sldId id="340" r:id="rId16"/>
    <p:sldId id="342" r:id="rId17"/>
    <p:sldId id="343" r:id="rId18"/>
    <p:sldId id="364" r:id="rId19"/>
    <p:sldId id="345" r:id="rId20"/>
    <p:sldId id="346" r:id="rId21"/>
    <p:sldId id="344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6" r:id="rId40"/>
    <p:sldId id="367" r:id="rId41"/>
    <p:sldId id="368" r:id="rId42"/>
    <p:sldId id="377" r:id="rId43"/>
    <p:sldId id="383" r:id="rId44"/>
    <p:sldId id="378" r:id="rId45"/>
    <p:sldId id="379" r:id="rId46"/>
    <p:sldId id="380" r:id="rId47"/>
    <p:sldId id="381" r:id="rId48"/>
    <p:sldId id="384" r:id="rId49"/>
    <p:sldId id="418" r:id="rId50"/>
    <p:sldId id="385" r:id="rId51"/>
    <p:sldId id="415" r:id="rId52"/>
    <p:sldId id="416" r:id="rId53"/>
    <p:sldId id="386" r:id="rId54"/>
    <p:sldId id="387" r:id="rId55"/>
    <p:sldId id="38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2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41651"/>
    <a:srgbClr val="FF9300"/>
    <a:srgbClr val="009051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7"/>
    <p:restoredTop sz="82702"/>
  </p:normalViewPr>
  <p:slideViewPr>
    <p:cSldViewPr snapToGrid="0" showGuides="1">
      <p:cViewPr varScale="1">
        <p:scale>
          <a:sx n="105" d="100"/>
          <a:sy n="105" d="100"/>
        </p:scale>
        <p:origin x="576" y="184"/>
      </p:cViewPr>
      <p:guideLst>
        <p:guide orient="horz" pos="1824"/>
        <p:guide pos="7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DAEAAC4-0BF7-584C-81F2-E33C2534FA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63421B-4FD0-5641-820F-EE9480B446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32BBDF2-A467-704D-96EF-0719A83227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2290462-1114-4641-B9C0-D5CFA1E83A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D37267E-FFBD-C945-814C-5BACA35635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94F01EF-F56C-D24B-AC59-AB9A65150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5B3DCB-BD9E-D54E-BECC-768EC8DFA10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E234A70A-2A0B-894F-9538-9DAB46E4F8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97F1AD60-3B1B-1740-A2FD-5E69A1EB06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3B5CEE-450F-0046-8598-2F23DEDF96D0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D3921A6F-BB57-5140-9D19-B86B881EA3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16388" name="Rectangle 7">
            <a:extLst>
              <a:ext uri="{FF2B5EF4-FFF2-40B4-BE49-F238E27FC236}">
                <a16:creationId xmlns:a16="http://schemas.microsoft.com/office/drawing/2014/main" id="{B40D9AA7-9A3A-F447-8C2C-9EF4CCADF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24A194-438D-5840-AD35-49F8A68A419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7BFDAAC9-F854-F44B-83AF-2B5A45F86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66C96D32-2343-D54B-A0A3-D187AB790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76DCA33C-D594-4F46-AFBE-5DE613D68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E2214B31-8371-9B4E-954E-0BAED9E1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What does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</a:rPr>
              <a:t>exclusive access to the bus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</a:rPr>
              <a:t> imply?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669D5D1-6E53-FD4F-97C6-473BE40FA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BD56E9-CF29-3341-AAD5-FA7F611BA0D8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B4328AB4-3072-8047-B246-8A413F568F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7773E5DF-1632-A84F-B5F2-7AD169419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At what granularity is the data transferred?</a:t>
            </a: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DEB1CDF2-70B3-C943-BA1F-604AEA88E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1B204D-D88C-C946-A242-740C958C8DCE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95EC7029-EB59-374B-83B8-1DDF61661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6FF303BF-6DC4-0D49-94AA-24F1AA39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Invalidation-based protocols vs. update-based protocols</a:t>
            </a: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153436E0-4909-CA45-8BFC-F3B569DC7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5FAD13-AD19-6541-826A-9AD752AABB05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01EF4C2A-C39F-7146-9A67-C6C308D812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AFA67A00-850C-7F49-9B73-2A2EB2C8160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BDB14E-43A5-F840-B5A4-F38ED83AFCD5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70659" name="Rectangle 6">
            <a:extLst>
              <a:ext uri="{FF2B5EF4-FFF2-40B4-BE49-F238E27FC236}">
                <a16:creationId xmlns:a16="http://schemas.microsoft.com/office/drawing/2014/main" id="{014FB394-0D83-6145-9920-64D197F80C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70660" name="Rectangle 7">
            <a:extLst>
              <a:ext uri="{FF2B5EF4-FFF2-40B4-BE49-F238E27FC236}">
                <a16:creationId xmlns:a16="http://schemas.microsoft.com/office/drawing/2014/main" id="{2D5900E0-C21B-8944-85E9-43CD0F3D1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80F551-92B7-CF4F-9CDB-2B05E0C9EE6B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id="{0053A099-E7DB-5548-BCFD-42D11F6C4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>
            <a:extLst>
              <a:ext uri="{FF2B5EF4-FFF2-40B4-BE49-F238E27FC236}">
                <a16:creationId xmlns:a16="http://schemas.microsoft.com/office/drawing/2014/main" id="{82F175D5-C2DC-2840-A187-90F45E02C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569F738A-8207-F84B-B86B-EB0E13680D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78E56A26-F1A4-BB45-AE3E-5A35DB174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0ACB5A0C-B3AF-424B-A879-99770D38E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5D51A9-8BE4-CF48-B283-98675CAECA7F}" type="slidenum">
              <a:rPr lang="en-US" altLang="en-US" sz="1200"/>
              <a:pPr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338D1AFD-AB21-8F40-84C8-B881B945B4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007E779B-3D07-A343-9A57-5859D7C231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B9A95BE-FF38-BE4F-8B21-79EA5D1519BF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77827" name="Rectangle 6">
            <a:extLst>
              <a:ext uri="{FF2B5EF4-FFF2-40B4-BE49-F238E27FC236}">
                <a16:creationId xmlns:a16="http://schemas.microsoft.com/office/drawing/2014/main" id="{5126F33C-9B33-764C-A8A9-72B093BBB3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77828" name="Rectangle 7">
            <a:extLst>
              <a:ext uri="{FF2B5EF4-FFF2-40B4-BE49-F238E27FC236}">
                <a16:creationId xmlns:a16="http://schemas.microsoft.com/office/drawing/2014/main" id="{D2CCFB31-8D8C-3844-A1A5-4045AA0CD7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6A4063-D023-FF4C-9548-76DCB2FEF6E3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8C5B247C-1AC5-8844-B634-BE1A7F63C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107848B8-CCF3-AF4E-A9D0-EE73CA80C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059D7A19-359F-5D4A-9A75-4F6BC95835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F25F13EB-C54A-7B4E-A688-62121E43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Write buffer allows the cache to proceed as soon as the data is placed in the buffer rather than wait the full latency to write the data into memory.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632D26F8-16ED-C84F-A873-2CECA0DA3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80751E-1D92-2D43-B917-45FA593C027F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AA5B9711-1F44-7240-9870-4D6386123F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7115102A-C373-E84F-9D48-CBAF2F3BC8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E8A960-B3FE-8247-8856-4415B3B2F01E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81923" name="Rectangle 6">
            <a:extLst>
              <a:ext uri="{FF2B5EF4-FFF2-40B4-BE49-F238E27FC236}">
                <a16:creationId xmlns:a16="http://schemas.microsoft.com/office/drawing/2014/main" id="{20FF8875-3488-034E-AF16-A829E0C890C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1924" name="Rectangle 7">
            <a:extLst>
              <a:ext uri="{FF2B5EF4-FFF2-40B4-BE49-F238E27FC236}">
                <a16:creationId xmlns:a16="http://schemas.microsoft.com/office/drawing/2014/main" id="{2046E79B-0560-0546-9113-14FC98F4E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3E1B40-C163-D34B-A584-58E28A443B4F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6FBEF49B-EACA-8241-9483-8428DF3E0D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C74E0199-E0F9-FE41-8BD1-BC600AFB2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Fully associative (1 set of 8 blocks)  | Direct-mapped (8 sets of 1 block)  | Set Associative (4 sets of 2 blocks)</a:t>
            </a: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32-block main memory. Assume 4 bytes per block.</a:t>
            </a:r>
          </a:p>
          <a:p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Assume each block is 4 bytes (for simplicity)</a:t>
            </a:r>
          </a:p>
          <a:p>
            <a:r>
              <a:rPr lang="en-AU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Tag Blk Offset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000 00		block 00000 (0), block 01000 (8), block 10000 (16), block 11000 (24)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001 00</a:t>
            </a:r>
          </a:p>
          <a:p>
            <a:r>
              <a:rPr lang="en-AU" altLang="en-US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xx 010 00</a:t>
            </a:r>
          </a:p>
          <a:p>
            <a:endParaRPr lang="en-AU" altLang="en-US" dirty="0"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CF0F78AA-E21F-7C4E-8E99-9ED95175EA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BEC5119B-97FF-824D-B69A-D039A3C666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8F6510-5C91-4944-9103-ADE3E43024E4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86019" name="Rectangle 6">
            <a:extLst>
              <a:ext uri="{FF2B5EF4-FFF2-40B4-BE49-F238E27FC236}">
                <a16:creationId xmlns:a16="http://schemas.microsoft.com/office/drawing/2014/main" id="{CE3172A9-C565-C243-A41D-B30F06C718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6020" name="Rectangle 7">
            <a:extLst>
              <a:ext uri="{FF2B5EF4-FFF2-40B4-BE49-F238E27FC236}">
                <a16:creationId xmlns:a16="http://schemas.microsoft.com/office/drawing/2014/main" id="{DEA3121F-9C6C-1E46-97D4-1D849FEA0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631F38-FE36-254C-AB8F-AB5ABC0306C4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626BBF8D-A627-A549-B317-996E30A36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2" name="Rectangle 3">
            <a:extLst>
              <a:ext uri="{FF2B5EF4-FFF2-40B4-BE49-F238E27FC236}">
                <a16:creationId xmlns:a16="http://schemas.microsoft.com/office/drawing/2014/main" id="{49621A91-1B1F-974B-A2BB-A68FA57C1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FEE4A8B1-D5C6-FD43-9CDD-8932C85F1F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8330ADA1-F8CE-E34C-854C-EF077FFFCDE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E7FC01-89C8-164F-A899-D6631DC40D66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88067" name="Rectangle 6">
            <a:extLst>
              <a:ext uri="{FF2B5EF4-FFF2-40B4-BE49-F238E27FC236}">
                <a16:creationId xmlns:a16="http://schemas.microsoft.com/office/drawing/2014/main" id="{633C3656-642A-1F47-AA2F-5C5E90E640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88068" name="Rectangle 7">
            <a:extLst>
              <a:ext uri="{FF2B5EF4-FFF2-40B4-BE49-F238E27FC236}">
                <a16:creationId xmlns:a16="http://schemas.microsoft.com/office/drawing/2014/main" id="{4D9D2C8C-A78D-CB4C-81E3-CF3386BC9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7EA8F1-BAE6-8746-8BA0-663AF78E5E6D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8069" name="Rectangle 2">
            <a:extLst>
              <a:ext uri="{FF2B5EF4-FFF2-40B4-BE49-F238E27FC236}">
                <a16:creationId xmlns:a16="http://schemas.microsoft.com/office/drawing/2014/main" id="{FF7EE414-7645-C34C-B85A-C6D1315B5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0" name="Rectangle 3">
            <a:extLst>
              <a:ext uri="{FF2B5EF4-FFF2-40B4-BE49-F238E27FC236}">
                <a16:creationId xmlns:a16="http://schemas.microsoft.com/office/drawing/2014/main" id="{D4A1E522-94C4-CF46-B19B-975EC5151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Miss rate can be a misleading measure.  Why?</a:t>
            </a: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Hence, misses per instruction (rather than misses per memory reference).</a:t>
            </a:r>
          </a:p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Problem with BOTH above measures:  Do NOT factor in the COST of a miss.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55DF1DF-4EBB-EA4E-A194-B93CA17190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6258DDF-EC09-4648-B02B-5C9A65D7D5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F5D1E1-08AB-9740-9AF4-210401CB0E33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19459" name="Rectangle 6">
            <a:extLst>
              <a:ext uri="{FF2B5EF4-FFF2-40B4-BE49-F238E27FC236}">
                <a16:creationId xmlns:a16="http://schemas.microsoft.com/office/drawing/2014/main" id="{D637F98D-F4DA-1B41-AEAD-2157475BED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19460" name="Rectangle 7">
            <a:extLst>
              <a:ext uri="{FF2B5EF4-FFF2-40B4-BE49-F238E27FC236}">
                <a16:creationId xmlns:a16="http://schemas.microsoft.com/office/drawing/2014/main" id="{1F3A1631-FA3A-E741-9BE0-25161B8BF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06B660-F848-E04F-98AA-C1FB3B73D729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9D7D124D-71CB-E74A-A931-BBE683A39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>
            <a:extLst>
              <a:ext uri="{FF2B5EF4-FFF2-40B4-BE49-F238E27FC236}">
                <a16:creationId xmlns:a16="http://schemas.microsoft.com/office/drawing/2014/main" id="{7D5B9C6D-3721-1C4F-82B3-BB841ED22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C4BB020F-ADD2-554E-924F-4068F759EB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90114" name="Rectangle 3">
            <a:extLst>
              <a:ext uri="{FF2B5EF4-FFF2-40B4-BE49-F238E27FC236}">
                <a16:creationId xmlns:a16="http://schemas.microsoft.com/office/drawing/2014/main" id="{50D40AAE-692E-7842-8EE7-D98EFE6459E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BEBC830-FD59-1242-B5DE-E342A58DA8B5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90115" name="Rectangle 6">
            <a:extLst>
              <a:ext uri="{FF2B5EF4-FFF2-40B4-BE49-F238E27FC236}">
                <a16:creationId xmlns:a16="http://schemas.microsoft.com/office/drawing/2014/main" id="{F5E8CA4E-7925-1845-93CF-A10AEBD44E1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90116" name="Rectangle 7">
            <a:extLst>
              <a:ext uri="{FF2B5EF4-FFF2-40B4-BE49-F238E27FC236}">
                <a16:creationId xmlns:a16="http://schemas.microsoft.com/office/drawing/2014/main" id="{36224590-7E75-0C47-8225-15A1DDE77A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A5DE67-1251-284F-BE67-865FE38864E7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0117" name="Rectangle 2">
            <a:extLst>
              <a:ext uri="{FF2B5EF4-FFF2-40B4-BE49-F238E27FC236}">
                <a16:creationId xmlns:a16="http://schemas.microsoft.com/office/drawing/2014/main" id="{50A6DB24-3D1A-1245-B0C0-7487699AF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0D6AC900-FEA4-684A-B229-8BE0C7775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Caching must cope with translation of virtual address to physical address.</a:t>
            </a:r>
          </a:p>
          <a:p>
            <a:r>
              <a:rPr lang="en-AU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Common optimization:  Use the page offset, i.e., the part that is identical in both virtual and physical addresses, to index the cache.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48037C8D-AF47-454B-BE60-F39C793BEF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4BE12A1A-2FEF-5847-89B4-5B40DA5BFF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D81617B-DD63-8343-BA19-EB875EDDDDE2}" type="datetime3">
              <a:rPr lang="en-US" altLang="en-US" smtClean="0"/>
              <a:pPr>
                <a:spcBef>
                  <a:spcPct val="0"/>
                </a:spcBef>
              </a:pPr>
              <a:t>22 July 2022</a:t>
            </a:fld>
            <a:endParaRPr lang="en-US" altLang="en-US"/>
          </a:p>
        </p:txBody>
      </p:sp>
      <p:sp>
        <p:nvSpPr>
          <p:cNvPr id="21507" name="Rectangle 6">
            <a:extLst>
              <a:ext uri="{FF2B5EF4-FFF2-40B4-BE49-F238E27FC236}">
                <a16:creationId xmlns:a16="http://schemas.microsoft.com/office/drawing/2014/main" id="{946363A9-3316-A340-AB66-69E3857969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21508" name="Rectangle 7">
            <a:extLst>
              <a:ext uri="{FF2B5EF4-FFF2-40B4-BE49-F238E27FC236}">
                <a16:creationId xmlns:a16="http://schemas.microsoft.com/office/drawing/2014/main" id="{27A00788-CD48-D345-A063-BCDA22D63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0097F5-8359-3B48-BFED-371028988EEA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397C0A69-F9D9-FB4C-A19E-87BAE592DA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D3C7A443-1869-EA40-8DBC-D14216E88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65FA4250-A90F-1548-BED2-2E7D1AE0E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33A3DF9C-782D-114D-9141-67E9C59B4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2"/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Utilization = (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–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idle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) /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Atharva: Extend this graph from 2010 to 2020.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3590D8BD-4500-5D47-8F5C-66D0D2E8C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5EB362-FBCE-2244-95FF-09447A093BB1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C821853-3C43-7A45-A7A2-9E7229C99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89CA49EF-3281-014C-B9E1-8E945A263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2"/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Utilization = (t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 – 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idle</a:t>
            </a:r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) / t</a:t>
            </a:r>
            <a:r>
              <a:rPr lang="en-US" altLang="en-US" sz="2000" baseline="-25000">
                <a:latin typeface="Arial" panose="020B0604020202020204" pitchFamily="34" charset="0"/>
                <a:ea typeface="ＭＳ Ｐゴシック" panose="020B0600070205080204" pitchFamily="34" charset="-128"/>
              </a:rPr>
              <a:t>total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19297998-38C0-E440-860F-929BDD15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31E6149-BDF0-AF4C-BCA8-2A9AF08CF7B2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C89E5E2D-9C9E-0445-A773-736614EF98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 University of Adelaide, School of Computer Science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1B5EAA21-684D-ED49-83C1-CFB1BF28E3F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E5314B-DF28-1C4C-B780-21AC855313B8}" type="datetime3">
              <a:rPr lang="en-US" altLang="en-US" smtClean="0"/>
              <a:pPr>
                <a:spcBef>
                  <a:spcPct val="0"/>
                </a:spcBef>
              </a:pPr>
              <a:t>19 July 2022</a:t>
            </a:fld>
            <a:endParaRPr lang="en-US" altLang="en-US"/>
          </a:p>
        </p:txBody>
      </p:sp>
      <p:sp>
        <p:nvSpPr>
          <p:cNvPr id="27651" name="Rectangle 6">
            <a:extLst>
              <a:ext uri="{FF2B5EF4-FFF2-40B4-BE49-F238E27FC236}">
                <a16:creationId xmlns:a16="http://schemas.microsoft.com/office/drawing/2014/main" id="{87C03B43-2834-3F4B-B29E-6C498B48D6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Chapter 2 — Instructions: Language of the Computer</a:t>
            </a:r>
          </a:p>
        </p:txBody>
      </p:sp>
      <p:sp>
        <p:nvSpPr>
          <p:cNvPr id="27652" name="Rectangle 7">
            <a:extLst>
              <a:ext uri="{FF2B5EF4-FFF2-40B4-BE49-F238E27FC236}">
                <a16:creationId xmlns:a16="http://schemas.microsoft.com/office/drawing/2014/main" id="{8E8484D4-49B7-0E49-9CB0-CFB9E81DC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DA0C38-F98D-0544-9D26-4D1B6E9BC0DF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ADAA3C3A-1B1A-F640-821F-8624E35D0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59190703-4353-AC4A-AED3-BB14DF322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QUIZ?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Assuming a 64-bit architecture: 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Data References:  25.6 billion 64-bit data references/second +</a:t>
            </a: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Instruction References:  12.8 billion 128-bit instruction references/second</a:t>
            </a: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 409.6 GB/s!</a:t>
            </a:r>
          </a:p>
          <a:p>
            <a:pPr lvl="3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How to bridge the gap?  How to give the illusion of a large, fast memory being presented to the processor?</a:t>
            </a:r>
          </a:p>
          <a:p>
            <a:endParaRPr lang="en-A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0DE06D-251B-2149-9CBC-FEE2694613E2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340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FA4ADA3A-EEA5-5B44-85AB-6E2D0A7A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8B63EE92-65F7-AC4A-A76B-775F952A8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was Intel?  Which is AMD?  Others?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51D5ECD-292C-D842-9734-04FBF03FA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A24CB2-732A-5245-970B-9B63B6FFC74E}" type="slidenum">
              <a:rPr lang="en-US" altLang="en-US" sz="120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21E05458-E0F1-AA4D-9B46-F47851BDB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691D8AF8-5F16-AB43-A9A9-3131DE05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7CA70A5B-B84A-DE45-96B0-440F8F86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0482BB-3F2C-4342-971C-D39E776CD67E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>
            <a:extLst>
              <a:ext uri="{FF2B5EF4-FFF2-40B4-BE49-F238E27FC236}">
                <a16:creationId xmlns:a16="http://schemas.microsoft.com/office/drawing/2014/main" id="{4C4BC988-4F55-0B45-8B4A-A1078F2428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8C7FE40-CAD9-B145-A869-E5468B6035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D6042BD3-5504-F34F-BC13-B835366151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Text Box 42">
            <a:extLst>
              <a:ext uri="{FF2B5EF4-FFF2-40B4-BE49-F238E27FC236}">
                <a16:creationId xmlns:a16="http://schemas.microsoft.com/office/drawing/2014/main" id="{A0FE9AC4-DE20-044A-A7ED-8E54D4FD4A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FC8AAF3-A7EA-004B-BF91-91A971C5F795}" type="slidenum">
              <a:rPr lang="en-AU" altLang="en-US" sz="1200" b="1">
                <a:solidFill>
                  <a:schemeClr val="bg1"/>
                </a:solidFill>
              </a:rPr>
              <a:pPr algn="r"/>
              <a:t>‹#›</a:t>
            </a:fld>
            <a:endParaRPr lang="en-GB" alt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004370-F8CC-7F44-A56F-7F28BDAD8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547" y="1479550"/>
            <a:ext cx="1797991" cy="22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2D008B-8E98-AF44-B678-20DF55F697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DCE439-BAA9-A345-9FB8-B547EDA79B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750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D24C7D-3FE6-0F47-BAE9-1778B48F1D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AF7B37B9-F025-1B45-A623-5702700F06F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04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712380-D250-5B4B-86E3-B0BA22D4E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4CE66B-026D-9646-8D1C-9AF86943E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997200" y="6248400"/>
            <a:ext cx="31496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241018-A62C-1343-A33E-D3100F129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08972E2F-9C78-A043-AD5A-422A1A30759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21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2">
            <a:extLst>
              <a:ext uri="{FF2B5EF4-FFF2-40B4-BE49-F238E27FC236}">
                <a16:creationId xmlns:a16="http://schemas.microsoft.com/office/drawing/2014/main" id="{BD75EC00-4517-2F41-85B0-7E230A071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553200"/>
            <a:ext cx="2971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938D051-5186-A049-BD1C-57EEB8710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 smtClean="0"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</a:lstStyle>
          <a:p>
            <a:r>
              <a:rPr lang="en-AU" altLang="en-US"/>
              <a:t>Copyright © 2012-2020, Elsevier Inc. Copyright © 2021-2022, Wu-chun Feng. 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099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rgbClr val="941651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8726BF-9777-7B4B-AA15-CC8D6EA0A2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B378E8-0F32-AD4B-8914-3266817B6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98800" y="6248400"/>
            <a:ext cx="303784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BF7E6E-0C4D-174F-AD82-0ACE3FD8E7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5A006-9FF0-194A-A485-0B71368BA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8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AD488D-877E-3242-AE63-1F1AFBE62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C2468D-6B72-094C-85D5-3203BBFF4D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750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9C77C1-E54D-4749-8894-332D61B791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65A91E63-9F1A-0242-8107-D3284F43A9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46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00480"/>
            <a:ext cx="3810000" cy="50241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0480"/>
            <a:ext cx="3810000" cy="50241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CD47E-75A7-7841-AF30-7BDA7DEAB9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AACC3-A30A-3548-8A16-273A59953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997200" y="6248400"/>
            <a:ext cx="31115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DABD0-3C38-0E42-A63E-5A1B339C9A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5A7D503-690B-C944-BB3A-0749E0EF6F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7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C3A0CC-DF1A-8943-A256-4FAE6F511C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48FF7FF-CA57-0E4F-873A-333445F923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35300" y="6248400"/>
            <a:ext cx="30861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33D9C4C-4A92-9841-87B3-8B6F75DE4A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E47C8982-1612-4045-86E9-9B2EE0012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2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D3D90B4-19D8-B148-9BDC-CA1CDB0310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B2D1B3-DE5C-D444-B2B2-019F8E61D5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09900" y="6248400"/>
            <a:ext cx="31623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5FCE34-1689-9043-971A-4D8DC11B93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9EB2DAC-ACFA-1E49-A481-30B4A92DF11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0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CD6B52-3455-3F4E-BACF-75E2067A5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899109E-DE65-0F4D-BACB-7BA1C9002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31369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7CFA02-F157-1346-88E7-EF4C59DF3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DFBADBF0-1886-4A49-A4AD-54FAFAFA2C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82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9F0EE-3B88-2F47-B7A6-97DAE4FD55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8DA12-3038-9044-9CA1-E653DB971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22600" y="6248400"/>
            <a:ext cx="31115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43E5A-DA57-2E42-9653-13589F6DB3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A4E0703-9B05-5D46-BF2C-03F8BC35EA1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0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12DE5-120C-D847-A35B-E5EA0F31A9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C5AD5-9111-1D4A-BDB0-F22B88A472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60700" y="6248400"/>
            <a:ext cx="3098800" cy="457200"/>
          </a:xfrm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5D287-ECB6-0D4A-ABE2-EFF4AA8212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015E9CF-C40C-8F4B-AD87-E855A5A0F58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34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>
            <a:extLst>
              <a:ext uri="{FF2B5EF4-FFF2-40B4-BE49-F238E27FC236}">
                <a16:creationId xmlns:a16="http://schemas.microsoft.com/office/drawing/2014/main" id="{473DD40B-F209-0845-ABC2-39F190F2B1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alphaModFix amt="2000"/>
          </a:blip>
          <a:srcRect l="14400"/>
          <a:stretch>
            <a:fillRect/>
          </a:stretch>
        </p:blipFill>
        <p:spPr bwMode="auto">
          <a:xfrm>
            <a:off x="4" y="152400"/>
            <a:ext cx="547846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188C69CA-3345-4040-B3DB-147E553DF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7084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BFFFFA7-D2AA-0A4D-B2C7-B02D97081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29360"/>
            <a:ext cx="7772400" cy="509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BD7E02A-5913-6741-8546-89B14AC0DEC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EA700B3-0D15-4F44-BA9F-3BCB2DBDB19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7999" y="6248400"/>
            <a:ext cx="310896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ndara" panose="020E0502030303020204" pitchFamily="34" charset="0"/>
                <a:ea typeface="ＭＳ Ｐゴシック" charset="-128"/>
                <a:cs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2012-2020, Elsevier Inc. Copyright © 2021-2022, Wu-chun Feng. </a:t>
            </a: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06F629-B182-A046-81C8-A06C9FD3E8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CA5E315-E011-7F4F-94B1-34E0E8310B2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41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anose="020E0502030303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ndara" panose="020E0502030303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1">
              <a:lumMod val="50000"/>
            </a:schemeClr>
          </a:solidFill>
          <a:latin typeface="Candara" panose="020E0502030303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941651"/>
          </a:solidFill>
          <a:latin typeface="Candara" panose="020E0502030303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FF9300"/>
          </a:solidFill>
          <a:latin typeface="Candara" panose="020E0502030303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1">
            <a:extLst>
              <a:ext uri="{FF2B5EF4-FFF2-40B4-BE49-F238E27FC236}">
                <a16:creationId xmlns:a16="http://schemas.microsoft.com/office/drawing/2014/main" id="{6F5FA7D4-55CD-D542-B4B3-A7CA289E4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254125"/>
            <a:ext cx="143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Chapter 2</a:t>
            </a:r>
            <a:endParaRPr lang="en-GB" altLang="en-US" dirty="0">
              <a:solidFill>
                <a:srgbClr val="011893"/>
              </a:solidFill>
            </a:endParaRPr>
          </a:p>
        </p:txBody>
      </p:sp>
      <p:sp>
        <p:nvSpPr>
          <p:cNvPr id="15362" name="Rectangle 12">
            <a:extLst>
              <a:ext uri="{FF2B5EF4-FFF2-40B4-BE49-F238E27FC236}">
                <a16:creationId xmlns:a16="http://schemas.microsoft.com/office/drawing/2014/main" id="{D5340182-4691-B341-A97E-399D98551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060575"/>
            <a:ext cx="60944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Memory Hierarchy Design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dirty="0">
              <a:solidFill>
                <a:srgbClr val="011893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rgbClr val="011893"/>
                </a:solidFill>
              </a:rPr>
              <a:t>Part 1:  The Basics</a:t>
            </a:r>
          </a:p>
        </p:txBody>
      </p:sp>
      <p:sp>
        <p:nvSpPr>
          <p:cNvPr id="15363" name="Text Box 13">
            <a:extLst>
              <a:ext uri="{FF2B5EF4-FFF2-40B4-BE49-F238E27FC236}">
                <a16:creationId xmlns:a16="http://schemas.microsoft.com/office/drawing/2014/main" id="{0E200B17-369C-BF43-8F3E-59FE4E83C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-57150"/>
            <a:ext cx="4502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7F7F7F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94165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9300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Computer Architecture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A Quantitative Approach, Sixth Edition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E4377-D9B0-AA46-8138-1B44641BA055}"/>
              </a:ext>
            </a:extLst>
          </p:cNvPr>
          <p:cNvSpPr txBox="1"/>
          <p:nvPr/>
        </p:nvSpPr>
        <p:spPr>
          <a:xfrm>
            <a:off x="3558313" y="4326710"/>
            <a:ext cx="5132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2988" algn="r"/>
              </a:tabLst>
            </a:pP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“Ideally one would desire an indefinitely large memory capacity such that any particular … word would be immediately available. … We are … forced to recognize the possibility of constructing a hierarchy of memories, each of which has greater capacity than the preceding but which is less quickly accessible.” </a:t>
            </a:r>
          </a:p>
          <a:p>
            <a:pPr marL="917575">
              <a:tabLst>
                <a:tab pos="4852988" algn="r"/>
              </a:tabLst>
            </a:pP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– A. W. Burks, H. H. </a:t>
            </a:r>
            <a:r>
              <a:rPr lang="en-US" sz="1400" dirty="0" err="1">
                <a:solidFill>
                  <a:schemeClr val="bg2"/>
                </a:solidFill>
                <a:latin typeface="Candara" panose="020E0502030303020204" pitchFamily="34" charset="0"/>
              </a:rPr>
              <a:t>Goldstine</a:t>
            </a:r>
            <a:r>
              <a:rPr lang="en-US" sz="1400" dirty="0">
                <a:solidFill>
                  <a:schemeClr val="bg2"/>
                </a:solidFill>
                <a:latin typeface="Candara" panose="020E0502030303020204" pitchFamily="34" charset="0"/>
              </a:rPr>
              <a:t>, and J. von Neumann, </a:t>
            </a:r>
            <a:r>
              <a:rPr lang="en-US" sz="1400" i="1" dirty="0">
                <a:solidFill>
                  <a:schemeClr val="bg2"/>
                </a:solidFill>
                <a:latin typeface="Candara" panose="020E0502030303020204" pitchFamily="34" charset="0"/>
              </a:rPr>
              <a:t>Preliminary Discussion of the Logical Design of an Electronic Computing Instrument (1946)</a:t>
            </a:r>
            <a:endParaRPr lang="en-US" sz="1400" dirty="0">
              <a:solidFill>
                <a:schemeClr val="bg2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BBFC9F87-DFCC-4342-A4BC-380163862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86A7594-0638-8B43-B659-EBF3ED71F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27A6D982-5A96-3B4F-A17D-B45D56F0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321050"/>
            <a:ext cx="77041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284E6AE2-1038-E347-A41A-04109871C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E5884748-BA14-4F44-B41D-2A9E809BF5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53D4EDC3-1AC2-6D46-9CF3-88755C86E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3243263"/>
            <a:ext cx="771048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D2E2E10-460A-E746-9719-D80875D34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610D9634-5059-E245-B1DA-116F31622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59CA9858-6B52-5C42-A384-4F5E6AD9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281363"/>
            <a:ext cx="76819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EF7487E-E929-3340-B033-B0D979B8A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B143CA25-B39A-AB4F-AE96-9B79AAF5E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3795" name="Picture 4">
            <a:extLst>
              <a:ext uri="{FF2B5EF4-FFF2-40B4-BE49-F238E27FC236}">
                <a16:creationId xmlns:a16="http://schemas.microsoft.com/office/drawing/2014/main" id="{33F8F7C6-DC04-0342-8918-C258A28C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2" y="3316462"/>
            <a:ext cx="766445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A4B71115-0484-894C-94CB-352CEB7D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9683594-0E9C-714D-B376-5011D39D88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34819" name="Picture 8">
            <a:extLst>
              <a:ext uri="{FF2B5EF4-FFF2-40B4-BE49-F238E27FC236}">
                <a16:creationId xmlns:a16="http://schemas.microsoft.com/office/drawing/2014/main" id="{1656B773-9966-9348-B5C6-277E3438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3297238"/>
            <a:ext cx="77343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B5C93DD7-75EE-AF49-B4EA-738CE6A4D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636917D2-9C4F-FF43-BEC2-A69B49DECA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F21A9128-6EE5-C547-9EA1-5EF248E5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886200"/>
            <a:ext cx="77120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13D0053A-58C0-834C-8F42-C48DA5CFE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F0F7A7A3-FDF9-3047-ACF5-B1686F29FE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:a16="http://schemas.microsoft.com/office/drawing/2014/main" id="{B993B1C8-35F4-7842-817A-49DFA6CB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105150"/>
            <a:ext cx="76962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ECAB6201-576F-CF45-8217-3ECC05BF0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2A6E9D79-8D99-2B40-9C3F-83F06A174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3543AD93-423F-9848-98F6-C6A4FB18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105150"/>
            <a:ext cx="76962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>
            <a:extLst>
              <a:ext uri="{FF2B5EF4-FFF2-40B4-BE49-F238E27FC236}">
                <a16:creationId xmlns:a16="http://schemas.microsoft.com/office/drawing/2014/main" id="{75E445DF-C7DD-B442-8ACE-C68D2922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2767013"/>
            <a:ext cx="77803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Title 1">
            <a:extLst>
              <a:ext uri="{FF2B5EF4-FFF2-40B4-BE49-F238E27FC236}">
                <a16:creationId xmlns:a16="http://schemas.microsoft.com/office/drawing/2014/main" id="{AA1EDEE0-C8DE-124B-9C5B-F14EA9DA4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196D70B7-4B94-F84D-BF19-E7752E2ED8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0886697-BBF0-DA48-99B1-042BCC430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9AC86685-F8A1-1144-A355-7F055A16E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125663"/>
          </a:xfrm>
        </p:spPr>
        <p:txBody>
          <a:bodyPr/>
          <a:lstStyle/>
          <a:p>
            <a:pPr eaLnBrk="1" hangingPunct="1"/>
            <a:r>
              <a:rPr lang="en-US" altLang="en-US"/>
              <a:t>Next time you access memory, if you already pulled the address into one of the cache levels in a previous access, the value is provided from the cache.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2CA506A4-17EE-F045-AB1C-F62E58F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2957513"/>
            <a:ext cx="76739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C58D214-F7FA-944F-A046-44C359F6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4" y="333142"/>
            <a:ext cx="7772400" cy="762000"/>
          </a:xfrm>
        </p:spPr>
        <p:txBody>
          <a:bodyPr/>
          <a:lstStyle/>
          <a:p>
            <a:r>
              <a:rPr lang="en-US" altLang="en-US" dirty="0"/>
              <a:t>Acknowledgements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6CBFC776-2424-144D-9B73-01E91F7A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4" y="1215851"/>
            <a:ext cx="8056266" cy="5159549"/>
          </a:xfrm>
        </p:spPr>
        <p:txBody>
          <a:bodyPr/>
          <a:lstStyle/>
          <a:p>
            <a:r>
              <a:rPr lang="en-US" altLang="en-US" dirty="0"/>
              <a:t>Thanks to many sources for slide material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1990 Morgan Kaufmann Publishers, © 2001-present Elsevier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altLang="en-US" sz="1600" dirty="0"/>
              <a:t>	Computer Architecture: A Quantitative Approach by J. Hennessy &amp; D. Patterson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1994 Morgan Kaufmann Publishers, © 2001-present Elsevier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altLang="en-US" sz="1600" dirty="0"/>
              <a:t>	Computer Organization and Design by D. Patterson &amp; J. Hennessy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2002 K. </a:t>
            </a:r>
            <a:r>
              <a:rPr lang="en-US" altLang="en-US" sz="1600" dirty="0" err="1"/>
              <a:t>Asinovic</a:t>
            </a:r>
            <a:r>
              <a:rPr lang="en-US" altLang="en-US" sz="1600" dirty="0"/>
              <a:t> &amp; Arvind, MIT</a:t>
            </a:r>
          </a:p>
          <a:p>
            <a:pPr lvl="1">
              <a:spcBef>
                <a:spcPts val="600"/>
              </a:spcBef>
              <a:buNone/>
            </a:pPr>
            <a:r>
              <a:rPr lang="en-US" altLang="en-US" sz="1600" dirty="0"/>
              <a:t>© 2002 J. </a:t>
            </a:r>
            <a:r>
              <a:rPr lang="en-US" altLang="en-US" sz="1600" dirty="0" err="1"/>
              <a:t>Kubiatowicz</a:t>
            </a:r>
            <a:r>
              <a:rPr lang="en-US" altLang="en-US" sz="1600" dirty="0"/>
              <a:t>, University of California at Berkeley 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2006, © 2010 No Starch Press for Inside the Machine by J. Stokes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2007 W.-M. </a:t>
            </a:r>
            <a:r>
              <a:rPr lang="en-US" altLang="en-US" sz="1600" dirty="0" err="1"/>
              <a:t>Hwu</a:t>
            </a:r>
            <a:r>
              <a:rPr lang="en-US" altLang="en-US" sz="1600" dirty="0"/>
              <a:t> &amp; D. Kirk, University of Illinois &amp; NVIDIA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2007-2010 J. Owens, University of California at Davis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2010 CRC Press for Introduction to Concurrency in Programming Languages by M. </a:t>
            </a:r>
            <a:r>
              <a:rPr lang="en-US" altLang="en-US" sz="1600" dirty="0" err="1"/>
              <a:t>Sottile</a:t>
            </a:r>
            <a:r>
              <a:rPr lang="en-US" altLang="en-US" sz="1600" dirty="0"/>
              <a:t>, T. Mattson, and C. Rasmussen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2017, IBM POWER9 Processor Architecture by </a:t>
            </a:r>
            <a:r>
              <a:rPr lang="en-US" altLang="en-US" sz="1600" dirty="0" err="1"/>
              <a:t>Sadasivam</a:t>
            </a:r>
            <a:r>
              <a:rPr lang="en-US" altLang="en-US" sz="1600" dirty="0"/>
              <a:t> et al., IBM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2016, © 2019 POWER9 Processor User’s Manual, IBM</a:t>
            </a:r>
          </a:p>
          <a:p>
            <a:pPr lvl="1">
              <a:spcBef>
                <a:spcPts val="600"/>
              </a:spcBef>
              <a:buFontTx/>
              <a:buNone/>
            </a:pPr>
            <a:r>
              <a:rPr lang="en-US" altLang="en-US" sz="1600" dirty="0"/>
              <a:t>© The </a:t>
            </a:r>
            <a:r>
              <a:rPr lang="en-US" altLang="en-US" sz="1600" dirty="0" err="1"/>
              <a:t>OpenPOWER</a:t>
            </a:r>
            <a:r>
              <a:rPr lang="en-US" altLang="en-US" sz="1600" dirty="0"/>
              <a:t> Foundation</a:t>
            </a:r>
          </a:p>
        </p:txBody>
      </p:sp>
    </p:spTree>
    <p:extLst>
      <p:ext uri="{BB962C8B-B14F-4D97-AF65-F5344CB8AC3E}">
        <p14:creationId xmlns:p14="http://schemas.microsoft.com/office/powerpoint/2010/main" val="2242648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039DB76C-6597-4741-8808-56283C4D5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Do Caches Work? 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E7810-075F-914A-956A-53544224A2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Spatial and Temporal</a:t>
            </a:r>
          </a:p>
          <a:p>
            <a:pPr lvl="1"/>
            <a:r>
              <a:rPr lang="en-US" altLang="en-US"/>
              <a:t>Locations near each other in space (address) are highly likely to be accessed near each other in time.  </a:t>
            </a:r>
          </a:p>
          <a:p>
            <a:r>
              <a:rPr lang="en-US" altLang="en-US"/>
              <a:t>Cost?</a:t>
            </a:r>
          </a:p>
          <a:p>
            <a:pPr lvl="1"/>
            <a:r>
              <a:rPr lang="en-US" altLang="en-US"/>
              <a:t>A high cost for one access but amortize this out with faster accesses afterwards. </a:t>
            </a:r>
          </a:p>
          <a:p>
            <a:r>
              <a:rPr lang="en-US" altLang="en-US"/>
              <a:t>Burden?</a:t>
            </a:r>
          </a:p>
          <a:p>
            <a:pPr lvl="1"/>
            <a:r>
              <a:rPr lang="en-US" altLang="en-US"/>
              <a:t>The machine makes sure that memory is kept consistent.  If a part of cache must be reused, the cache system writes the data back to main memory before overwriting it with new data.</a:t>
            </a:r>
          </a:p>
          <a:p>
            <a:pPr lvl="1"/>
            <a:r>
              <a:rPr lang="en-US" altLang="en-US"/>
              <a:t>Hardware cache design deals with managing mappings between the different levels and deciding when to write back down the hierarchy.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B7BE4FA-EFB9-8B45-9E51-B397A497E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7C54833-891A-BB44-A357-0F64B9BA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63B3B2C6-ECC5-9347-84E7-9E12D0B4B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486275"/>
            <a:ext cx="76660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8B9EE7A-8B0C-D04E-B92D-E1333D234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E6954FA8-A1DB-D04A-98E3-D68C0C882B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  <a:p>
            <a:pPr eaLnBrk="1" hangingPunct="1"/>
            <a:endParaRPr lang="en-US" altLang="en-US"/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29EB621B-1900-1244-822F-8F26653A3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198813"/>
            <a:ext cx="7780338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EC9262A-7811-6A4D-8460-2421A69C1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8E8FDA19-3992-E946-BB6C-ABDB59B5F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18463" cy="4572000"/>
          </a:xfrm>
        </p:spPr>
        <p:txBody>
          <a:bodyPr/>
          <a:lstStyle/>
          <a:p>
            <a:pPr eaLnBrk="1" hangingPunct="1"/>
            <a:r>
              <a:rPr lang="en-US" altLang="en-US"/>
              <a:t>What happens when you modify something in memory?</a:t>
            </a:r>
          </a:p>
          <a:p>
            <a:pPr eaLnBrk="1" hangingPunct="1"/>
            <a:r>
              <a:rPr lang="en-US" altLang="en-US"/>
              <a:t>Writes to memory become cheap.  Only go to slow memories when needed.  Called </a:t>
            </a:r>
            <a:r>
              <a:rPr lang="en-US" altLang="en-US" b="1"/>
              <a:t>write-back memory.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264E79C7-B623-8A49-A143-F0334C9E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960813"/>
            <a:ext cx="7712075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1619805-8CFA-BA46-8BA7-29F0C7E07C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Memory Consistency?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45D2-0B75-0246-806C-069B75103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Eventually written values must make it back to the main store. </a:t>
            </a:r>
          </a:p>
          <a:p>
            <a:pPr eaLnBrk="1" hangingPunct="1"/>
            <a:r>
              <a:rPr lang="en-US" altLang="en-US"/>
              <a:t>When?</a:t>
            </a:r>
          </a:p>
          <a:p>
            <a:pPr lvl="1" eaLnBrk="1" hangingPunct="1"/>
            <a:r>
              <a:rPr lang="en-US" altLang="en-US"/>
              <a:t>Typically, when a cache block is replaced due to a cache miss, where new data must take the place of old. </a:t>
            </a:r>
          </a:p>
          <a:p>
            <a:pPr eaLnBrk="1" hangingPunct="1"/>
            <a:r>
              <a:rPr lang="en-US" altLang="en-US"/>
              <a:t>The programmer does NOT see this.  </a:t>
            </a:r>
          </a:p>
          <a:p>
            <a:pPr lvl="1" eaLnBrk="1" hangingPunct="1"/>
            <a:r>
              <a:rPr lang="en-US" altLang="en-US"/>
              <a:t>Hardware takes care of all this … but things can go wrong very quickly when you modify this model.  </a:t>
            </a:r>
          </a:p>
          <a:p>
            <a:pPr lvl="2" eaLnBrk="1" hangingPunct="1"/>
            <a:r>
              <a:rPr lang="en-US" altLang="en-US"/>
              <a:t>Example:  Cell Broadband Engine, Tilera, and so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82124546-0065-054A-9417-0FE82C5FC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Common Memory Models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5A022118-C944-A34E-AEE2-D09D600275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Shared Memory Architecture</a:t>
            </a:r>
          </a:p>
          <a:p>
            <a:pPr eaLnBrk="1" hangingPunct="1"/>
            <a:r>
              <a:rPr lang="en-US" altLang="en-US"/>
              <a:t>Distributed Memory Architecture</a:t>
            </a:r>
          </a:p>
          <a:p>
            <a:pPr eaLnBrk="1" hangingPunct="1"/>
            <a:endParaRPr lang="en-US" altLang="en-US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E15251EF-A67F-4642-9D80-4DC0D914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465513"/>
            <a:ext cx="831373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>
            <a:extLst>
              <a:ext uri="{FF2B5EF4-FFF2-40B4-BE49-F238E27FC236}">
                <a16:creationId xmlns:a16="http://schemas.microsoft.com/office/drawing/2014/main" id="{C3C22587-F27A-9146-BF7D-31E60FF9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3249613"/>
            <a:ext cx="3433762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004C1EA6-37BF-374E-8330-36946BFA9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6800" y="246063"/>
            <a:ext cx="6515100" cy="762000"/>
          </a:xfrm>
        </p:spPr>
        <p:txBody>
          <a:bodyPr/>
          <a:lstStyle/>
          <a:p>
            <a:pPr eaLnBrk="1" hangingPunct="1"/>
            <a:r>
              <a:rPr lang="en-US" altLang="en-US"/>
              <a:t>Memory Models:  Shared Memory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2AECC52C-1094-C04F-8C2F-C452883C83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Before</a:t>
            </a:r>
          </a:p>
          <a:p>
            <a:pPr lvl="1" eaLnBrk="1" hangingPunct="1"/>
            <a:r>
              <a:rPr lang="en-US" altLang="en-US"/>
              <a:t>Only one processor has access to modify memory.</a:t>
            </a:r>
          </a:p>
          <a:p>
            <a:pPr eaLnBrk="1" hangingPunct="1"/>
            <a:r>
              <a:rPr lang="en-US" altLang="en-US"/>
              <a:t>How do we avoid problems when multiple cache hierarchies see the same memory?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DDDB57B2-8115-344B-89C5-6742D62A0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Caching Issues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3ED4F13F-6483-DD4D-B5B6-2E97CF4AD0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1975" y="1714500"/>
            <a:ext cx="8124825" cy="4610100"/>
          </a:xfrm>
        </p:spPr>
        <p:txBody>
          <a:bodyPr/>
          <a:lstStyle/>
          <a:p>
            <a:pPr eaLnBrk="1" hangingPunct="1"/>
            <a:r>
              <a:rPr lang="en-US" altLang="en-US"/>
              <a:t>Assume two processors load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	locations that are neighbors,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 	so data is replicated in the local processor caches. </a:t>
            </a:r>
          </a:p>
          <a:p>
            <a:pPr eaLnBrk="1" hangingPunct="1"/>
            <a:r>
              <a:rPr lang="en-US" altLang="en-US"/>
              <a:t>Now, let one processor modify a value.  </a:t>
            </a:r>
          </a:p>
          <a:p>
            <a:pPr eaLnBrk="1" hangingPunct="1"/>
            <a:r>
              <a:rPr lang="en-US" altLang="en-US"/>
              <a:t>The memory view is now inconsistent.  One processor sees one version of memory, the other sees a different version. </a:t>
            </a:r>
          </a:p>
          <a:p>
            <a:pPr eaLnBrk="1" hangingPunct="1"/>
            <a:r>
              <a:rPr lang="en-US" altLang="en-US"/>
              <a:t>How do we resolve this </a:t>
            </a:r>
            <a:r>
              <a:rPr lang="en-US" altLang="en-US" i="1"/>
              <a:t>in hardware </a:t>
            </a:r>
            <a:r>
              <a:rPr lang="en-US" altLang="en-US"/>
              <a:t>such that the advantages of caches are still seen by application developers in terms of performance while ensuring a consistent (or coherent) view of memory?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269E42C8-5947-9B45-A54C-572B67ABB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80988"/>
            <a:ext cx="25765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AE01272E-23A9-5746-8B1D-F41E734FB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EE7FF26B-E2D5-D545-A0BD-B93F0E5F1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41550"/>
            <a:ext cx="8243888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81F9A0B-9358-424A-A2FC-52057FE22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1202" name="Picture 4">
            <a:extLst>
              <a:ext uri="{FF2B5EF4-FFF2-40B4-BE49-F238E27FC236}">
                <a16:creationId xmlns:a16="http://schemas.microsoft.com/office/drawing/2014/main" id="{5C4A16C5-DACE-5241-BB6B-1862AADDB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195513"/>
            <a:ext cx="8328025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6709EBC-AD58-D545-9549-EFC988617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  <a:endParaRPr lang="en-AU" altLang="en-US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FAF61CC3-A844-8040-8DF9-B9C47E349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55700"/>
            <a:ext cx="8001000" cy="5168900"/>
          </a:xfrm>
        </p:spPr>
        <p:txBody>
          <a:bodyPr/>
          <a:lstStyle/>
          <a:p>
            <a:r>
              <a:rPr lang="en-US" altLang="en-US" dirty="0"/>
              <a:t>What do programmers want?</a:t>
            </a:r>
          </a:p>
          <a:p>
            <a:pPr lvl="1"/>
            <a:r>
              <a:rPr lang="en-US" altLang="en-US" i="1" dirty="0"/>
              <a:t>Unlimited amounts of memory </a:t>
            </a:r>
            <a:r>
              <a:rPr lang="en-US" altLang="en-US" dirty="0"/>
              <a:t>with </a:t>
            </a:r>
            <a:r>
              <a:rPr lang="en-US" altLang="en-US" i="1" dirty="0"/>
              <a:t>low latency</a:t>
            </a:r>
          </a:p>
          <a:p>
            <a:r>
              <a:rPr lang="en-US" altLang="en-US" dirty="0"/>
              <a:t>Problem:</a:t>
            </a:r>
          </a:p>
          <a:p>
            <a:pPr marL="347663" indent="0">
              <a:spcBef>
                <a:spcPts val="0"/>
              </a:spcBef>
              <a:buNone/>
            </a:pPr>
            <a:r>
              <a:rPr lang="en-US" altLang="en-US" dirty="0"/>
              <a:t>Fast memory </a:t>
            </a:r>
            <a:r>
              <a:rPr lang="en-US" altLang="en-US" i="1" dirty="0"/>
              <a:t>more expensive per bit </a:t>
            </a:r>
            <a:r>
              <a:rPr lang="en-US" altLang="en-US" dirty="0"/>
              <a:t>than slower memory</a:t>
            </a:r>
          </a:p>
          <a:p>
            <a:r>
              <a:rPr lang="en-US" altLang="en-US" dirty="0"/>
              <a:t>Solution: Organize memory system into a hierarchy</a:t>
            </a:r>
          </a:p>
          <a:p>
            <a:pPr lvl="1"/>
            <a:r>
              <a:rPr lang="en-US" altLang="en-US" dirty="0"/>
              <a:t>Entire addressable memory available in largest, slowest memory</a:t>
            </a:r>
          </a:p>
          <a:p>
            <a:pPr lvl="1"/>
            <a:r>
              <a:rPr lang="en-US" altLang="en-US" dirty="0"/>
              <a:t>Incrementally smaller and faster memories, each containing a subset of the memory below it, proceed in steps up toward the processor</a:t>
            </a:r>
          </a:p>
          <a:p>
            <a:r>
              <a:rPr lang="en-US" altLang="en-US" dirty="0"/>
              <a:t>Outcome: Deliver illusion of a fast &amp; large memory to CPU</a:t>
            </a:r>
          </a:p>
          <a:p>
            <a:pPr lvl="1"/>
            <a:r>
              <a:rPr lang="en-US" altLang="en-US" dirty="0"/>
              <a:t>How? </a:t>
            </a:r>
            <a:r>
              <a:rPr lang="en-US" altLang="en-US" i="1" dirty="0"/>
              <a:t>Temporal locality and spatial locality </a:t>
            </a:r>
            <a:r>
              <a:rPr lang="en-US" altLang="en-US" dirty="0"/>
              <a:t>ensure that nearly all references can be found in smaller memories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584AE04C-3F79-8047-8797-8F342DC65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:a16="http://schemas.microsoft.com/office/drawing/2014/main" id="{46C8B7DB-CFF9-1145-B3F7-57940907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852613"/>
            <a:ext cx="8297862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7D3D811A-10BC-7747-9E56-FE94B927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 Issues	</a:t>
            </a:r>
          </a:p>
        </p:txBody>
      </p:sp>
      <p:pic>
        <p:nvPicPr>
          <p:cNvPr id="54274" name="Picture 3">
            <a:extLst>
              <a:ext uri="{FF2B5EF4-FFF2-40B4-BE49-F238E27FC236}">
                <a16:creationId xmlns:a16="http://schemas.microsoft.com/office/drawing/2014/main" id="{24AAEA5D-442D-4946-95D3-39FC10A4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133600"/>
            <a:ext cx="8670925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76B241F4-9607-8541-B6A6-5DD13E388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Caching:  Memory Consistency?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A1D05735-E9D9-8448-8440-752971D422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Easy to see </a:t>
            </a:r>
            <a:r>
              <a:rPr lang="ja-JP" altLang="en-US"/>
              <a:t>“</a:t>
            </a:r>
            <a:r>
              <a:rPr lang="en-US" altLang="ja-JP"/>
              <a:t>memory consistency</a:t>
            </a:r>
            <a:r>
              <a:rPr lang="ja-JP" altLang="en-US"/>
              <a:t>”</a:t>
            </a:r>
            <a:r>
              <a:rPr lang="en-US" altLang="ja-JP"/>
              <a:t> problem if we restrict each cache hierarchy to being isolated from the others, </a:t>
            </a:r>
            <a:r>
              <a:rPr lang="en-US" altLang="ja-JP" b="1" i="1"/>
              <a:t>only sharing main memory</a:t>
            </a:r>
            <a:r>
              <a:rPr lang="en-US" altLang="ja-JP"/>
              <a:t>.</a:t>
            </a:r>
          </a:p>
          <a:p>
            <a:pPr eaLnBrk="1" hangingPunct="1"/>
            <a:r>
              <a:rPr lang="en-US" altLang="en-US"/>
              <a:t>Key insight</a:t>
            </a:r>
          </a:p>
          <a:p>
            <a:pPr lvl="1" eaLnBrk="1" hangingPunct="1"/>
            <a:r>
              <a:rPr lang="en-US" altLang="en-US"/>
              <a:t>Make this inconsistency </a:t>
            </a:r>
            <a:r>
              <a:rPr lang="ja-JP" altLang="en-US"/>
              <a:t>“</a:t>
            </a:r>
            <a:r>
              <a:rPr lang="en-US" altLang="ja-JP"/>
              <a:t>go away</a:t>
            </a:r>
            <a:r>
              <a:rPr lang="ja-JP" altLang="en-US"/>
              <a:t>”</a:t>
            </a:r>
            <a:r>
              <a:rPr lang="en-US" altLang="ja-JP"/>
              <a:t> by making the caches aware of each other.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3E61CFAF-F24F-1840-82BA-894C33CB1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Memory Coherence?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44F1A07B-6D53-DF4B-AA09-904332317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Definition </a:t>
            </a:r>
            <a:r>
              <a:rPr lang="en-US" altLang="en-US" sz="1600"/>
              <a:t>(Courtesy: </a:t>
            </a:r>
            <a:r>
              <a:rPr lang="ja-JP" altLang="en-US" sz="1600"/>
              <a:t>“</a:t>
            </a:r>
            <a:r>
              <a:rPr lang="en-US" altLang="ja-JP" sz="1600"/>
              <a:t>Parallel Computer Architecture</a:t>
            </a:r>
            <a:r>
              <a:rPr lang="ja-JP" altLang="en-US" sz="1600"/>
              <a:t>”</a:t>
            </a:r>
            <a:r>
              <a:rPr lang="en-US" altLang="ja-JP" sz="1600"/>
              <a:t> by Culler and Singh)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Operations issued by any particular process occur in the order in which they were issued to the memory system by that process. 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The value returned by each read operation is the value written by the last write to that location in the serial order. </a:t>
            </a:r>
          </a:p>
          <a:p>
            <a:pPr eaLnBrk="1" hangingPunct="1"/>
            <a:r>
              <a:rPr lang="en-US" altLang="en-US"/>
              <a:t>Assumption:  </a:t>
            </a:r>
            <a:r>
              <a:rPr lang="en-US" altLang="en-US" sz="2000" i="1"/>
              <a:t>The above requires a hypothetical ordering for all read/write operations by all processes into a total order that is consistent with the results of the overall execution. </a:t>
            </a:r>
            <a:endParaRPr lang="en-US" altLang="en-US" sz="2000"/>
          </a:p>
          <a:p>
            <a:pPr eaLnBrk="1" hangingPunct="1"/>
            <a:r>
              <a:rPr lang="en-US" altLang="en-US"/>
              <a:t>Sequential Consistency (SC)</a:t>
            </a:r>
          </a:p>
          <a:p>
            <a:pPr marL="914400" lvl="1" indent="-457200" eaLnBrk="1" hangingPunct="1"/>
            <a:r>
              <a:rPr lang="en-US" altLang="en-US"/>
              <a:t>The memory coherence hardware assists in enforcing SC.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AFD90C1-5AE8-7C4C-9CA8-0803A1912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Implicit Properties of Coherence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E4C4DAD3-78E6-D947-8AFC-84BD9EDE3A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key to solving the cache-coherence problem is the hardware implementation of a </a:t>
            </a:r>
            <a:r>
              <a:rPr lang="en-US" altLang="en-US" i="1"/>
              <a:t>cache-coherence protocol. </a:t>
            </a:r>
          </a:p>
          <a:p>
            <a:pPr eaLnBrk="1" hangingPunct="1"/>
            <a:r>
              <a:rPr lang="en-US" altLang="en-US"/>
              <a:t>A cache-coherence protocol takes advantage of two hardware features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State annotations for each cache block (often just a couple bits per block). 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/>
              <a:t>Exclusive access to the bus by any accessing process.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F926F0A0-6FC8-1541-B54A-33F168A5D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Bus Properties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87107435-6DDA-E74D-95F7-60F7F15F7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98600"/>
            <a:ext cx="8001000" cy="4826000"/>
          </a:xfrm>
        </p:spPr>
        <p:txBody>
          <a:bodyPr/>
          <a:lstStyle/>
          <a:p>
            <a:pPr eaLnBrk="1" hangingPunct="1"/>
            <a:r>
              <a:rPr lang="en-US" altLang="en-US"/>
              <a:t>All processors on the bus see the same activity.</a:t>
            </a:r>
          </a:p>
          <a:p>
            <a:pPr eaLnBrk="1" hangingPunct="1"/>
            <a:r>
              <a:rPr lang="en-US" altLang="en-US"/>
              <a:t>Every cache controller sees bus activity in the same </a:t>
            </a:r>
            <a:r>
              <a:rPr lang="en-US" altLang="en-US" i="1"/>
              <a:t>order. </a:t>
            </a:r>
          </a:p>
          <a:p>
            <a:pPr eaLnBrk="1" hangingPunct="1"/>
            <a:r>
              <a:rPr lang="en-US" altLang="en-US"/>
              <a:t>Serialization at the bus level results from the phases that compose a bus transaction: </a:t>
            </a:r>
          </a:p>
          <a:p>
            <a:pPr lvl="1" eaLnBrk="1" hangingPunct="1"/>
            <a:r>
              <a:rPr lang="en-US" altLang="en-US" i="1"/>
              <a:t>Bus arbitration: </a:t>
            </a:r>
            <a:r>
              <a:rPr lang="en-US" altLang="en-US"/>
              <a:t>The bus arbiter grants exclusive access to issue commands onto the bus.  </a:t>
            </a:r>
          </a:p>
          <a:p>
            <a:pPr lvl="1" eaLnBrk="1" hangingPunct="1"/>
            <a:r>
              <a:rPr lang="en-US" altLang="en-US" i="1"/>
              <a:t>Command/address: </a:t>
            </a:r>
            <a:r>
              <a:rPr lang="en-US" altLang="en-US"/>
              <a:t>The operation to perform (</a:t>
            </a:r>
            <a:r>
              <a:rPr lang="ja-JP" altLang="en-US"/>
              <a:t>“</a:t>
            </a:r>
            <a:r>
              <a:rPr lang="en-US" altLang="ja-JP"/>
              <a:t>Read</a:t>
            </a:r>
            <a:r>
              <a:rPr lang="ja-JP" altLang="en-US"/>
              <a:t>”</a:t>
            </a:r>
            <a:r>
              <a:rPr lang="en-US" altLang="ja-JP"/>
              <a:t>, </a:t>
            </a:r>
            <a:r>
              <a:rPr lang="ja-JP" altLang="en-US"/>
              <a:t>“</a:t>
            </a:r>
            <a:r>
              <a:rPr lang="en-US" altLang="ja-JP"/>
              <a:t>Write</a:t>
            </a:r>
            <a:r>
              <a:rPr lang="ja-JP" altLang="en-US"/>
              <a:t>”</a:t>
            </a:r>
            <a:r>
              <a:rPr lang="en-US" altLang="ja-JP"/>
              <a:t>), and the address.  </a:t>
            </a:r>
          </a:p>
          <a:p>
            <a:pPr lvl="1" eaLnBrk="1" hangingPunct="1"/>
            <a:r>
              <a:rPr lang="en-US" altLang="en-US" i="1"/>
              <a:t>Data: </a:t>
            </a:r>
            <a:r>
              <a:rPr lang="en-US" altLang="en-US"/>
              <a:t>The data is then transferred.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B00CB0C1-A492-0D45-86B7-ACBB5F332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Granularity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5715F5ED-36DF-EE45-B8E2-FDBE7E167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2006600"/>
          </a:xfrm>
        </p:spPr>
        <p:txBody>
          <a:bodyPr/>
          <a:lstStyle/>
          <a:p>
            <a:pPr eaLnBrk="1" hangingPunct="1"/>
            <a:r>
              <a:rPr lang="en-US" altLang="en-US"/>
              <a:t>Cache coherence applies at the </a:t>
            </a:r>
            <a:r>
              <a:rPr lang="en-US" altLang="en-US" i="1"/>
              <a:t>block level. </a:t>
            </a:r>
          </a:p>
          <a:p>
            <a:pPr eaLnBrk="1" hangingPunct="1"/>
            <a:r>
              <a:rPr lang="en-US" altLang="en-US"/>
              <a:t>Recall that when you access a location in memory, that location</a:t>
            </a:r>
            <a:r>
              <a:rPr lang="en-US" altLang="en-US" i="1"/>
              <a:t> and </a:t>
            </a:r>
            <a:r>
              <a:rPr lang="en-US" altLang="en-US"/>
              <a:t>its neighbors are pulled into the cache(s).  These are </a:t>
            </a:r>
            <a:r>
              <a:rPr lang="en-US" altLang="en-US" i="1"/>
              <a:t>blocks.</a:t>
            </a:r>
          </a:p>
          <a:p>
            <a:pPr eaLnBrk="1" hangingPunct="1">
              <a:buFontTx/>
              <a:buNone/>
            </a:pPr>
            <a:r>
              <a:rPr lang="en-US" altLang="en-US" i="1"/>
              <a:t> </a:t>
            </a:r>
            <a:endParaRPr lang="en-US" altLang="en-US"/>
          </a:p>
        </p:txBody>
      </p:sp>
      <p:sp>
        <p:nvSpPr>
          <p:cNvPr id="61443" name="TextBox 3">
            <a:extLst>
              <a:ext uri="{FF2B5EF4-FFF2-40B4-BE49-F238E27FC236}">
                <a16:creationId xmlns:a16="http://schemas.microsoft.com/office/drawing/2014/main" id="{3B69F846-FF2D-CD4C-B57C-5CC0AD968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4724400"/>
            <a:ext cx="7805737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i="1"/>
              <a:t> Note: To simplify the discussion, we will only consider a single level of cache.  The same ideas translate to deeper cache hierarchies.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1AD94544-AE9A-3649-A4F1-2E3396A3B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35613E4B-4E06-3A43-8F7F-E468A68157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613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3CEFE835-C182-4445-B892-2C89EAD6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022600"/>
            <a:ext cx="44116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74511749-1B7D-AD4F-9947-C24730C3A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DDAE55AF-25DD-EF45-8F14-A6941626E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994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AE0DABFA-BFB6-544F-9B9A-F4E7EC033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073400"/>
            <a:ext cx="4724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B1110775-B33F-3B4C-AF9F-F822FB624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466770C-FA1C-8940-B076-0297255949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8994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F4D64AC2-3713-E340-9B02-96E4D741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81338"/>
            <a:ext cx="47847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0194F320-9421-4A45-9F32-AF904BABB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368" y="370840"/>
            <a:ext cx="7772400" cy="762000"/>
          </a:xfrm>
        </p:spPr>
        <p:txBody>
          <a:bodyPr/>
          <a:lstStyle/>
          <a:p>
            <a:r>
              <a:rPr lang="en-US" altLang="en-US" dirty="0"/>
              <a:t>Memory Hierarchy</a:t>
            </a:r>
            <a:endParaRPr lang="en-AU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AB1FF1-EB3F-8043-891C-6B60CED66AEC}"/>
              </a:ext>
            </a:extLst>
          </p:cNvPr>
          <p:cNvSpPr/>
          <p:nvPr/>
        </p:nvSpPr>
        <p:spPr bwMode="auto">
          <a:xfrm>
            <a:off x="917448" y="1583780"/>
            <a:ext cx="1081548" cy="105205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CPU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F1356-EB17-5D4D-9861-B38D719B153F}"/>
              </a:ext>
            </a:extLst>
          </p:cNvPr>
          <p:cNvSpPr/>
          <p:nvPr/>
        </p:nvSpPr>
        <p:spPr bwMode="auto">
          <a:xfrm>
            <a:off x="1116207" y="2109806"/>
            <a:ext cx="684030" cy="287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Registers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7616CE-B4FE-2F46-A52A-6FC8EB4F13F6}"/>
              </a:ext>
            </a:extLst>
          </p:cNvPr>
          <p:cNvCxnSpPr>
            <a:stCxn id="3" idx="6"/>
          </p:cNvCxnSpPr>
          <p:nvPr/>
        </p:nvCxnSpPr>
        <p:spPr bwMode="auto">
          <a:xfrm>
            <a:off x="1998996" y="2109806"/>
            <a:ext cx="227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609C765-B837-874A-88D1-42FE98C49C16}"/>
              </a:ext>
            </a:extLst>
          </p:cNvPr>
          <p:cNvSpPr/>
          <p:nvPr/>
        </p:nvSpPr>
        <p:spPr bwMode="auto">
          <a:xfrm>
            <a:off x="2226367" y="1392936"/>
            <a:ext cx="26060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C98BB8-AA69-564B-A73C-A6D356613619}"/>
              </a:ext>
            </a:extLst>
          </p:cNvPr>
          <p:cNvSpPr/>
          <p:nvPr/>
        </p:nvSpPr>
        <p:spPr bwMode="auto">
          <a:xfrm>
            <a:off x="2865069" y="1403083"/>
            <a:ext cx="459953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35C4B-86BC-8049-9F9C-5592B3E260E2}"/>
              </a:ext>
            </a:extLst>
          </p:cNvPr>
          <p:cNvSpPr/>
          <p:nvPr/>
        </p:nvSpPr>
        <p:spPr bwMode="auto">
          <a:xfrm>
            <a:off x="3748843" y="1392936"/>
            <a:ext cx="73304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0FD37-082D-5D45-8E65-478016B0B567}"/>
              </a:ext>
            </a:extLst>
          </p:cNvPr>
          <p:cNvSpPr/>
          <p:nvPr/>
        </p:nvSpPr>
        <p:spPr bwMode="auto">
          <a:xfrm>
            <a:off x="5153971" y="1403083"/>
            <a:ext cx="1146048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Memory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9F054-2243-F04D-85BD-C36887591AAF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flipV="1">
            <a:off x="2480580" y="2105647"/>
            <a:ext cx="384489" cy="4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FF665E-3449-2E49-B682-C52489A3FC84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3325022" y="2105647"/>
            <a:ext cx="4238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32B63C-9702-FA45-AF12-413C816BE1F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 bwMode="auto">
          <a:xfrm>
            <a:off x="4481887" y="2095500"/>
            <a:ext cx="672084" cy="10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Can 17">
            <a:extLst>
              <a:ext uri="{FF2B5EF4-FFF2-40B4-BE49-F238E27FC236}">
                <a16:creationId xmlns:a16="http://schemas.microsoft.com/office/drawing/2014/main" id="{05C9A1D5-7AB9-374B-B2AA-0ED08935EBED}"/>
              </a:ext>
            </a:extLst>
          </p:cNvPr>
          <p:cNvSpPr/>
          <p:nvPr/>
        </p:nvSpPr>
        <p:spPr bwMode="auto">
          <a:xfrm>
            <a:off x="7168698" y="1350147"/>
            <a:ext cx="1621733" cy="1458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Disk Storage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B155D2-2291-7D49-A493-8193C16C50B7}"/>
              </a:ext>
            </a:extLst>
          </p:cNvPr>
          <p:cNvCxnSpPr>
            <a:cxnSpLocks/>
            <a:endCxn id="18" idx="2"/>
          </p:cNvCxnSpPr>
          <p:nvPr/>
        </p:nvCxnSpPr>
        <p:spPr bwMode="auto">
          <a:xfrm flipV="1">
            <a:off x="6290875" y="2079179"/>
            <a:ext cx="877823" cy="3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2B63A2-E6F8-D04F-9CBA-141B269A05B0}"/>
              </a:ext>
            </a:extLst>
          </p:cNvPr>
          <p:cNvSpPr txBox="1"/>
          <p:nvPr/>
        </p:nvSpPr>
        <p:spPr>
          <a:xfrm>
            <a:off x="4448277" y="164398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BD61B-EA95-0243-9493-4568EEA85776}"/>
              </a:ext>
            </a:extLst>
          </p:cNvPr>
          <p:cNvSpPr txBox="1"/>
          <p:nvPr/>
        </p:nvSpPr>
        <p:spPr>
          <a:xfrm>
            <a:off x="6522048" y="1621122"/>
            <a:ext cx="43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I/O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0ECABA-5D6A-244E-B90D-3C41AB9C35F2}"/>
              </a:ext>
            </a:extLst>
          </p:cNvPr>
          <p:cNvSpPr/>
          <p:nvPr/>
        </p:nvSpPr>
        <p:spPr bwMode="auto">
          <a:xfrm>
            <a:off x="2109299" y="4233884"/>
            <a:ext cx="1081548" cy="105205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CPU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D72D2D-8036-F242-90DA-D018488545D8}"/>
              </a:ext>
            </a:extLst>
          </p:cNvPr>
          <p:cNvSpPr/>
          <p:nvPr/>
        </p:nvSpPr>
        <p:spPr bwMode="auto">
          <a:xfrm>
            <a:off x="2308058" y="4759910"/>
            <a:ext cx="684030" cy="287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Registers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57B082-4319-6E49-9D09-DCDDE7E2A01D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>
            <a:off x="3190847" y="4759910"/>
            <a:ext cx="227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7FB025-6A84-2F4B-A6BF-33CD161FC1F7}"/>
              </a:ext>
            </a:extLst>
          </p:cNvPr>
          <p:cNvSpPr/>
          <p:nvPr/>
        </p:nvSpPr>
        <p:spPr bwMode="auto">
          <a:xfrm>
            <a:off x="3418218" y="4043040"/>
            <a:ext cx="260604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50BD9-3C2D-194B-B70A-FC2CEAFCB956}"/>
              </a:ext>
            </a:extLst>
          </p:cNvPr>
          <p:cNvSpPr/>
          <p:nvPr/>
        </p:nvSpPr>
        <p:spPr bwMode="auto">
          <a:xfrm>
            <a:off x="4056920" y="4053187"/>
            <a:ext cx="459953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2660F3-17B4-9D4B-87F2-3E33EC4CDDCD}"/>
              </a:ext>
            </a:extLst>
          </p:cNvPr>
          <p:cNvSpPr/>
          <p:nvPr/>
        </p:nvSpPr>
        <p:spPr bwMode="auto">
          <a:xfrm>
            <a:off x="5187582" y="4053187"/>
            <a:ext cx="1146048" cy="1405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Memory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705889-1237-6F43-9E22-7BEFCCD7CB4A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672431" y="4755751"/>
            <a:ext cx="384489" cy="4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9E9F6-1CB2-544D-98FB-CD1BA03BEA37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4515498" y="4745604"/>
            <a:ext cx="672084" cy="10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Can 37">
            <a:extLst>
              <a:ext uri="{FF2B5EF4-FFF2-40B4-BE49-F238E27FC236}">
                <a16:creationId xmlns:a16="http://schemas.microsoft.com/office/drawing/2014/main" id="{4B31AB11-2B44-EF48-8F96-643C8D142994}"/>
              </a:ext>
            </a:extLst>
          </p:cNvPr>
          <p:cNvSpPr/>
          <p:nvPr/>
        </p:nvSpPr>
        <p:spPr bwMode="auto">
          <a:xfrm>
            <a:off x="7202309" y="4000251"/>
            <a:ext cx="1588121" cy="1458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FLASH Memory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9BEC04-4796-8D46-A855-CF6C093EAE50}"/>
              </a:ext>
            </a:extLst>
          </p:cNvPr>
          <p:cNvCxnSpPr>
            <a:cxnSpLocks/>
            <a:endCxn id="38" idx="2"/>
          </p:cNvCxnSpPr>
          <p:nvPr/>
        </p:nvCxnSpPr>
        <p:spPr bwMode="auto">
          <a:xfrm flipV="1">
            <a:off x="6324486" y="4729283"/>
            <a:ext cx="877823" cy="3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657FCD-633B-A345-925A-74853B4645F6}"/>
              </a:ext>
            </a:extLst>
          </p:cNvPr>
          <p:cNvSpPr txBox="1"/>
          <p:nvPr/>
        </p:nvSpPr>
        <p:spPr>
          <a:xfrm>
            <a:off x="4481888" y="4294086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12CAD-06B0-8541-AB7B-DC38F3E4CC08}"/>
              </a:ext>
            </a:extLst>
          </p:cNvPr>
          <p:cNvSpPr txBox="1"/>
          <p:nvPr/>
        </p:nvSpPr>
        <p:spPr>
          <a:xfrm>
            <a:off x="6555659" y="4271226"/>
            <a:ext cx="43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I/O</a:t>
            </a:r>
          </a:p>
          <a:p>
            <a:pPr algn="ctr"/>
            <a:r>
              <a:rPr lang="en-US" sz="1200" dirty="0"/>
              <a:t>bus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A27C5-6EB0-0E46-8081-C7D445EADF34}"/>
              </a:ext>
            </a:extLst>
          </p:cNvPr>
          <p:cNvSpPr txBox="1"/>
          <p:nvPr/>
        </p:nvSpPr>
        <p:spPr>
          <a:xfrm>
            <a:off x="1045297" y="286658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Register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347952-436B-8343-8405-AE8837FDF5D1}"/>
              </a:ext>
            </a:extLst>
          </p:cNvPr>
          <p:cNvSpPr txBox="1"/>
          <p:nvPr/>
        </p:nvSpPr>
        <p:spPr>
          <a:xfrm>
            <a:off x="4572000" y="582563"/>
            <a:ext cx="160653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Key:  $ = cache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53CD5F-9AD3-884B-88D7-FA8C1FB58EB3}"/>
              </a:ext>
            </a:extLst>
          </p:cNvPr>
          <p:cNvSpPr txBox="1"/>
          <p:nvPr/>
        </p:nvSpPr>
        <p:spPr>
          <a:xfrm>
            <a:off x="1908525" y="286049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1 $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5D16C8-0E9C-FF4D-A5F2-9AA6D982BD50}"/>
              </a:ext>
            </a:extLst>
          </p:cNvPr>
          <p:cNvSpPr txBox="1"/>
          <p:nvPr/>
        </p:nvSpPr>
        <p:spPr>
          <a:xfrm>
            <a:off x="2678905" y="284333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2 $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BD80B9-B9A9-E045-83C5-1301421B8CD7}"/>
              </a:ext>
            </a:extLst>
          </p:cNvPr>
          <p:cNvSpPr txBox="1"/>
          <p:nvPr/>
        </p:nvSpPr>
        <p:spPr>
          <a:xfrm>
            <a:off x="3711943" y="2848375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3 $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A4DE1-6161-F84F-B099-9B6D824225C8}"/>
              </a:ext>
            </a:extLst>
          </p:cNvPr>
          <p:cNvSpPr txBox="1"/>
          <p:nvPr/>
        </p:nvSpPr>
        <p:spPr>
          <a:xfrm>
            <a:off x="5305113" y="28551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85D571-3E28-CF45-AEA8-8CAABC839EBA}"/>
              </a:ext>
            </a:extLst>
          </p:cNvPr>
          <p:cNvSpPr txBox="1"/>
          <p:nvPr/>
        </p:nvSpPr>
        <p:spPr>
          <a:xfrm>
            <a:off x="7439191" y="2843333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Disk 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CC1AB4-4777-E04C-85EB-DE3B31AEE805}"/>
              </a:ext>
            </a:extLst>
          </p:cNvPr>
          <p:cNvSpPr txBox="1"/>
          <p:nvPr/>
        </p:nvSpPr>
        <p:spPr>
          <a:xfrm>
            <a:off x="2308058" y="5565315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Register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4C5B36-3978-EE4C-B423-A0BBDFA580A3}"/>
              </a:ext>
            </a:extLst>
          </p:cNvPr>
          <p:cNvSpPr txBox="1"/>
          <p:nvPr/>
        </p:nvSpPr>
        <p:spPr>
          <a:xfrm>
            <a:off x="3120792" y="5566537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1 $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11E277-AF7A-F14C-B517-E2E2C4E93177}"/>
              </a:ext>
            </a:extLst>
          </p:cNvPr>
          <p:cNvSpPr txBox="1"/>
          <p:nvPr/>
        </p:nvSpPr>
        <p:spPr>
          <a:xfrm>
            <a:off x="3876867" y="556653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Level 2 $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C56D2D-A0EC-1B4B-A6C4-DD8BB8A9B4C2}"/>
              </a:ext>
            </a:extLst>
          </p:cNvPr>
          <p:cNvSpPr txBox="1"/>
          <p:nvPr/>
        </p:nvSpPr>
        <p:spPr>
          <a:xfrm>
            <a:off x="5339260" y="556653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F33A66-DFCB-7B4C-9484-C61C7EA00C62}"/>
              </a:ext>
            </a:extLst>
          </p:cNvPr>
          <p:cNvSpPr txBox="1"/>
          <p:nvPr/>
        </p:nvSpPr>
        <p:spPr>
          <a:xfrm>
            <a:off x="7340606" y="5559219"/>
            <a:ext cx="127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FLASH memory</a:t>
            </a:r>
          </a:p>
          <a:p>
            <a:pPr algn="ctr"/>
            <a:r>
              <a:rPr lang="en-US" sz="1200" dirty="0"/>
              <a:t>reference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236445-631F-2642-9C43-EBA2FFE66898}"/>
              </a:ext>
            </a:extLst>
          </p:cNvPr>
          <p:cNvSpPr txBox="1"/>
          <p:nvPr/>
        </p:nvSpPr>
        <p:spPr>
          <a:xfrm>
            <a:off x="262312" y="3355848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Size:</a:t>
            </a:r>
          </a:p>
          <a:p>
            <a:pPr algn="ctr"/>
            <a:r>
              <a:rPr lang="en-US" sz="1200" dirty="0"/>
              <a:t>Speed: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DBF0FF-C59A-2947-BAF7-8DA461850795}"/>
              </a:ext>
            </a:extLst>
          </p:cNvPr>
          <p:cNvSpPr txBox="1"/>
          <p:nvPr/>
        </p:nvSpPr>
        <p:spPr>
          <a:xfrm>
            <a:off x="997614" y="3355847"/>
            <a:ext cx="934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1000 bytes</a:t>
            </a:r>
          </a:p>
          <a:p>
            <a:pPr algn="ctr"/>
            <a:r>
              <a:rPr lang="en-US" sz="1200" dirty="0"/>
              <a:t>0.3 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00F623-36BD-5A4B-8810-7A2024F5F890}"/>
              </a:ext>
            </a:extLst>
          </p:cNvPr>
          <p:cNvSpPr txBox="1"/>
          <p:nvPr/>
        </p:nvSpPr>
        <p:spPr>
          <a:xfrm>
            <a:off x="2035963" y="3342361"/>
            <a:ext cx="57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64 kB</a:t>
            </a:r>
          </a:p>
          <a:p>
            <a:pPr algn="ctr"/>
            <a:r>
              <a:rPr lang="en-US" sz="1200" dirty="0"/>
              <a:t>1 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21C6CA-B1E9-7847-B0F7-D4F53BBD21B6}"/>
              </a:ext>
            </a:extLst>
          </p:cNvPr>
          <p:cNvSpPr txBox="1"/>
          <p:nvPr/>
        </p:nvSpPr>
        <p:spPr>
          <a:xfrm>
            <a:off x="2746419" y="3355847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 kB</a:t>
            </a:r>
          </a:p>
          <a:p>
            <a:pPr algn="ctr"/>
            <a:r>
              <a:rPr lang="en-US" sz="1200" dirty="0"/>
              <a:t>3-10 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78C8F3-0741-4648-B43C-96C2BF8B1AC1}"/>
              </a:ext>
            </a:extLst>
          </p:cNvPr>
          <p:cNvSpPr txBox="1"/>
          <p:nvPr/>
        </p:nvSpPr>
        <p:spPr>
          <a:xfrm>
            <a:off x="3724873" y="335062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8-16 MB</a:t>
            </a:r>
          </a:p>
          <a:p>
            <a:pPr algn="ctr"/>
            <a:r>
              <a:rPr lang="en-US" sz="1200" dirty="0"/>
              <a:t>20-30 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58F196-6CB8-2D4B-A12E-BC2F378D84CE}"/>
              </a:ext>
            </a:extLst>
          </p:cNvPr>
          <p:cNvSpPr txBox="1"/>
          <p:nvPr/>
        </p:nvSpPr>
        <p:spPr>
          <a:xfrm>
            <a:off x="5288280" y="334414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8-16 GB</a:t>
            </a:r>
          </a:p>
          <a:p>
            <a:pPr algn="ctr"/>
            <a:r>
              <a:rPr lang="en-US" sz="1200" dirty="0"/>
              <a:t>80-100 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DF0BCA-572F-784A-83B2-554464DC236F}"/>
              </a:ext>
            </a:extLst>
          </p:cNvPr>
          <p:cNvSpPr txBox="1"/>
          <p:nvPr/>
        </p:nvSpPr>
        <p:spPr>
          <a:xfrm>
            <a:off x="7035238" y="3304717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1-8 TB</a:t>
            </a:r>
          </a:p>
          <a:p>
            <a:pPr algn="ctr"/>
            <a:r>
              <a:rPr lang="en-US" sz="1200" dirty="0"/>
              <a:t>5,000,000-10,000,000 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D98A8F-2E75-3842-99F0-21FE644BC53D}"/>
              </a:ext>
            </a:extLst>
          </p:cNvPr>
          <p:cNvSpPr txBox="1"/>
          <p:nvPr/>
        </p:nvSpPr>
        <p:spPr>
          <a:xfrm>
            <a:off x="1491065" y="6092562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Size:</a:t>
            </a:r>
          </a:p>
          <a:p>
            <a:pPr algn="ctr"/>
            <a:r>
              <a:rPr lang="en-US" sz="1200" dirty="0"/>
              <a:t>Speed: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8E5783-E4BD-B546-87E8-7836FD77FEF8}"/>
              </a:ext>
            </a:extLst>
          </p:cNvPr>
          <p:cNvSpPr txBox="1"/>
          <p:nvPr/>
        </p:nvSpPr>
        <p:spPr>
          <a:xfrm>
            <a:off x="2268847" y="609256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500 bytes</a:t>
            </a:r>
          </a:p>
          <a:p>
            <a:pPr algn="ctr"/>
            <a:r>
              <a:rPr lang="en-US" sz="1200" dirty="0"/>
              <a:t>0.3 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2B6779-2155-764B-8D4C-0E58F3C823A9}"/>
              </a:ext>
            </a:extLst>
          </p:cNvPr>
          <p:cNvSpPr txBox="1"/>
          <p:nvPr/>
        </p:nvSpPr>
        <p:spPr>
          <a:xfrm>
            <a:off x="3264716" y="6079075"/>
            <a:ext cx="57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64 kB</a:t>
            </a:r>
          </a:p>
          <a:p>
            <a:pPr algn="ctr"/>
            <a:r>
              <a:rPr lang="en-US" sz="1200" dirty="0"/>
              <a:t>2 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9EB3C1-80A9-6A49-94FA-036628FB91EC}"/>
              </a:ext>
            </a:extLst>
          </p:cNvPr>
          <p:cNvSpPr txBox="1"/>
          <p:nvPr/>
        </p:nvSpPr>
        <p:spPr>
          <a:xfrm>
            <a:off x="3932693" y="6092561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 kB</a:t>
            </a:r>
          </a:p>
          <a:p>
            <a:pPr algn="ctr"/>
            <a:r>
              <a:rPr lang="en-US" sz="1200" dirty="0"/>
              <a:t>10-20 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8F9523-C3E2-FF47-B66F-C745D5950AA2}"/>
              </a:ext>
            </a:extLst>
          </p:cNvPr>
          <p:cNvSpPr txBox="1"/>
          <p:nvPr/>
        </p:nvSpPr>
        <p:spPr>
          <a:xfrm>
            <a:off x="5271449" y="609256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4-6 GB</a:t>
            </a:r>
          </a:p>
          <a:p>
            <a:pPr algn="ctr"/>
            <a:r>
              <a:rPr lang="en-US" sz="1200" dirty="0"/>
              <a:t>80-100 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0BE238-D66F-174A-84FC-496EE65D75E0}"/>
              </a:ext>
            </a:extLst>
          </p:cNvPr>
          <p:cNvSpPr txBox="1"/>
          <p:nvPr/>
        </p:nvSpPr>
        <p:spPr>
          <a:xfrm>
            <a:off x="7285639" y="6092561"/>
            <a:ext cx="137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256-512 GB</a:t>
            </a:r>
          </a:p>
          <a:p>
            <a:pPr algn="ctr"/>
            <a:r>
              <a:rPr lang="en-US" sz="1200" dirty="0"/>
              <a:t>25,000-50,000 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1355DFD0-2009-BA49-85DB-6023C46C3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Coherency via the Bus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3D0F424A-DBA9-224B-99CB-5E484E1F1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937500" cy="5105400"/>
          </a:xfrm>
        </p:spPr>
        <p:txBody>
          <a:bodyPr/>
          <a:lstStyle/>
          <a:p>
            <a:r>
              <a:rPr lang="en-US" altLang="en-US"/>
              <a:t>Key Idea:  Bus Snooping</a:t>
            </a:r>
          </a:p>
          <a:p>
            <a:pPr lvl="1"/>
            <a:r>
              <a:rPr lang="en-US" altLang="en-US"/>
              <a:t>All CPUs on the bus can see activity on the bus regardless of if they initiated it. </a:t>
            </a: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9C3CE564-526A-2943-B9C7-D6129F81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092450"/>
            <a:ext cx="56769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22C798D-5615-5F40-A65C-C7F6DC670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Invalidation vs. Update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CB56DFDB-468A-E54E-87DE-5D6787B6D7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74800"/>
            <a:ext cx="7950200" cy="4521200"/>
          </a:xfrm>
        </p:spPr>
        <p:txBody>
          <a:bodyPr/>
          <a:lstStyle/>
          <a:p>
            <a:pPr eaLnBrk="1" hangingPunct="1"/>
            <a:r>
              <a:rPr lang="en-US" altLang="en-US"/>
              <a:t>A cache controller snoops and sees a write to a location that it has a now-outdated copy of.  </a:t>
            </a:r>
          </a:p>
          <a:p>
            <a:pPr lvl="1" eaLnBrk="1" hangingPunct="1"/>
            <a:r>
              <a:rPr lang="en-US" altLang="en-US"/>
              <a:t>What does it do? </a:t>
            </a:r>
            <a:endParaRPr lang="en-US" altLang="en-US" b="1"/>
          </a:p>
          <a:p>
            <a:pPr eaLnBrk="1" hangingPunct="1"/>
            <a:r>
              <a:rPr lang="en-US" altLang="en-US" b="1"/>
              <a:t>Invalidation</a:t>
            </a:r>
          </a:p>
          <a:p>
            <a:pPr lvl="1" eaLnBrk="1" hangingPunct="1"/>
            <a:r>
              <a:rPr lang="en-US" altLang="en-US"/>
              <a:t>Mark cache block as </a:t>
            </a:r>
            <a:r>
              <a:rPr lang="en-US" altLang="en-US" i="1"/>
              <a:t>invalid</a:t>
            </a:r>
            <a:r>
              <a:rPr lang="en-US" altLang="en-US"/>
              <a:t>, so when CPU accesses it again, a miss will result and the updated data from main memory will be loaded.  Requires one bit per block to implement.</a:t>
            </a:r>
            <a:r>
              <a:rPr lang="en-US" altLang="en-US" b="1"/>
              <a:t> </a:t>
            </a:r>
          </a:p>
          <a:p>
            <a:pPr eaLnBrk="1" hangingPunct="1"/>
            <a:r>
              <a:rPr lang="en-US" altLang="en-US" b="1"/>
              <a:t>Update</a:t>
            </a:r>
          </a:p>
          <a:p>
            <a:pPr lvl="1" eaLnBrk="1" hangingPunct="1"/>
            <a:r>
              <a:rPr lang="en-US" altLang="en-US"/>
              <a:t>See the write and update the caches with the value observed being written to main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3">
            <a:extLst>
              <a:ext uri="{FF2B5EF4-FFF2-40B4-BE49-F238E27FC236}">
                <a16:creationId xmlns:a16="http://schemas.microsoft.com/office/drawing/2014/main" id="{326DD963-2861-8D46-B37A-58645D72E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2959100"/>
            <a:ext cx="7772400" cy="2809875"/>
          </a:xfrm>
        </p:spPr>
        <p:txBody>
          <a:bodyPr/>
          <a:lstStyle/>
          <a:p>
            <a:r>
              <a:rPr lang="en-US" altLang="en-US" sz="3600" cap="none"/>
              <a:t>CACHING:  UNDER THE COVERS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9A051EF-3DC4-9B4C-B5E9-0371E2C90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and Power</a:t>
            </a:r>
            <a:endParaRPr lang="en-AU" altLang="en-US"/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F37AA9BE-F627-5547-A318-B9FC50DB7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89900" cy="5105400"/>
          </a:xfrm>
        </p:spPr>
        <p:txBody>
          <a:bodyPr/>
          <a:lstStyle/>
          <a:p>
            <a:r>
              <a:rPr lang="en-US" altLang="en-US"/>
              <a:t>High-end microprocessors have &gt; 10 MB on-chip cache</a:t>
            </a:r>
          </a:p>
          <a:p>
            <a:pPr lvl="1"/>
            <a:r>
              <a:rPr lang="en-US" altLang="en-US"/>
              <a:t>Consumes large amount of area and power budget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D85DCB22-89E4-0844-B9CD-4520A0014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AMD Opteron Rev. H Quad-Core</a:t>
            </a:r>
          </a:p>
        </p:txBody>
      </p:sp>
      <p:pic>
        <p:nvPicPr>
          <p:cNvPr id="71682" name="Picture 4">
            <a:extLst>
              <a:ext uri="{FF2B5EF4-FFF2-40B4-BE49-F238E27FC236}">
                <a16:creationId xmlns:a16="http://schemas.microsoft.com/office/drawing/2014/main" id="{32964865-98F3-8A4C-ABA8-3479CBC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438400"/>
            <a:ext cx="42100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>
            <a:extLst>
              <a:ext uri="{FF2B5EF4-FFF2-40B4-BE49-F238E27FC236}">
                <a16:creationId xmlns:a16="http://schemas.microsoft.com/office/drawing/2014/main" id="{7AE73159-0F2F-F940-8A14-ADAD88104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4650"/>
            <a:ext cx="50958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4">
            <a:extLst>
              <a:ext uri="{FF2B5EF4-FFF2-40B4-BE49-F238E27FC236}">
                <a16:creationId xmlns:a16="http://schemas.microsoft.com/office/drawing/2014/main" id="{D02A0602-60F1-814C-9985-88667A87B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800" y="1790700"/>
            <a:ext cx="3367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Where are the caches?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1F257E51-BE6B-1F4E-8A6B-D4C18F0B1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IBM: Power9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838CE11A-BDD0-9D48-8955-A96FFB82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039813"/>
            <a:ext cx="5549900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3">
            <a:extLst>
              <a:ext uri="{FF2B5EF4-FFF2-40B4-BE49-F238E27FC236}">
                <a16:creationId xmlns:a16="http://schemas.microsoft.com/office/drawing/2014/main" id="{93939C5B-7101-B041-91A9-6A534B45B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3" y="6427788"/>
            <a:ext cx="145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Source: IBM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8E3B311D-A0CA-B949-942D-A1F32AFD3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Sun Niagara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6DD253C6-828C-6341-A535-980ECD656B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752600"/>
            <a:ext cx="32004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 	8 cores, 8 threads per core = 64 threads</a:t>
            </a:r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A229620C-9131-9C45-ADE0-9174409D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571625"/>
            <a:ext cx="5618162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47FBCEF1-B9F1-2B44-AECF-2344360F6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Intel Skylake</a:t>
            </a:r>
          </a:p>
        </p:txBody>
      </p:sp>
      <p:pic>
        <p:nvPicPr>
          <p:cNvPr id="75778" name="Picture 1">
            <a:extLst>
              <a:ext uri="{FF2B5EF4-FFF2-40B4-BE49-F238E27FC236}">
                <a16:creationId xmlns:a16="http://schemas.microsoft.com/office/drawing/2014/main" id="{6851278F-55BE-4B47-B3F4-01B2F7F3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098550"/>
            <a:ext cx="74263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9DEB1195-52C3-764B-9C8C-2CA5C062A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Hierarchy:  Algorithm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0F90B92D-64C4-2342-A236-B2ABB0273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When a word is not found in the cache, a miss occurs</a:t>
            </a:r>
          </a:p>
          <a:p>
            <a:pPr lvl="1"/>
            <a:r>
              <a:rPr lang="en-US" altLang="en-US" sz="2400" dirty="0"/>
              <a:t>Fetch word from lower level in hierarchy, requiring a higher latency reference</a:t>
            </a:r>
          </a:p>
          <a:p>
            <a:pPr lvl="1"/>
            <a:r>
              <a:rPr lang="en-US" altLang="en-US" sz="2400" dirty="0"/>
              <a:t>Lower level may be another cache or the main memory</a:t>
            </a:r>
          </a:p>
          <a:p>
            <a:pPr lvl="1"/>
            <a:r>
              <a:rPr lang="en-US" altLang="en-US" sz="2400" dirty="0"/>
              <a:t>Also fetch the other words contained within the block</a:t>
            </a:r>
          </a:p>
          <a:p>
            <a:pPr lvl="2"/>
            <a:r>
              <a:rPr lang="en-US" altLang="en-US" sz="2000" dirty="0"/>
              <a:t>Takes advantage of spatial locality</a:t>
            </a:r>
          </a:p>
          <a:p>
            <a:pPr lvl="1"/>
            <a:r>
              <a:rPr lang="en-US" altLang="en-US" sz="2400" dirty="0"/>
              <a:t>Place block into cache in any location within its set, determined by address</a:t>
            </a:r>
          </a:p>
          <a:p>
            <a:pPr lvl="2"/>
            <a:r>
              <a:rPr lang="en-US" altLang="en-US" sz="2000" i="1" dirty="0"/>
              <a:t>block address </a:t>
            </a:r>
            <a:r>
              <a:rPr lang="en-US" altLang="en-US" sz="2000" dirty="0"/>
              <a:t>MOD </a:t>
            </a:r>
            <a:r>
              <a:rPr lang="en-US" altLang="en-US" sz="2000" i="1" dirty="0"/>
              <a:t>number of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3B81BECE-A098-1646-BB6C-7E98E7DFF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When to Write Blocks:  </a:t>
            </a:r>
            <a:br>
              <a:rPr lang="en-US" altLang="en-US"/>
            </a:br>
            <a:r>
              <a:rPr lang="en-US" altLang="en-US"/>
              <a:t>Strategies to Write to the Cache 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9C76FCBE-D0A1-CB4C-9A1E-244496725A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8001000" cy="4953000"/>
          </a:xfrm>
        </p:spPr>
        <p:txBody>
          <a:bodyPr/>
          <a:lstStyle/>
          <a:p>
            <a:r>
              <a:rPr lang="en-US" altLang="en-US" i="1"/>
              <a:t>Write-Back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	Only update lower levels of hierarchy when an updated block is replaced</a:t>
            </a:r>
          </a:p>
          <a:p>
            <a:pPr lvl="1"/>
            <a:r>
              <a:rPr lang="en-US" altLang="en-US"/>
              <a:t>On a write miss, the CPU reads the entire block from memory where the write address is, updates the value in cache, and marks the block as modified (aka dirty). </a:t>
            </a:r>
          </a:p>
          <a:p>
            <a:r>
              <a:rPr lang="en-US" altLang="en-US" i="1"/>
              <a:t>Write-Through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	Immediately update lower levels of hierarchy</a:t>
            </a:r>
          </a:p>
          <a:p>
            <a:pPr lvl="1"/>
            <a:r>
              <a:rPr lang="en-US" altLang="en-US"/>
              <a:t>When the processor writes, even to a block in cache, a bus write is generated. </a:t>
            </a:r>
          </a:p>
          <a:p>
            <a:pPr lvl="1"/>
            <a:r>
              <a:rPr lang="en-US" altLang="en-US" i="1"/>
              <a:t>Both strategies use write buffer to make writes asynchronous</a:t>
            </a:r>
          </a:p>
          <a:p>
            <a:r>
              <a:rPr lang="en-US" altLang="en-US"/>
              <a:t>Write-back is more efficient with respect to bandwidth usage on the bus, and hence, ubiquitously adopted.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48F05E4-DCF9-0044-BB6C-2583BA105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20900" y="246063"/>
            <a:ext cx="6946900" cy="762000"/>
          </a:xfrm>
        </p:spPr>
        <p:txBody>
          <a:bodyPr/>
          <a:lstStyle/>
          <a:p>
            <a:pPr eaLnBrk="1" hangingPunct="1"/>
            <a:r>
              <a:rPr lang="en-US" altLang="en-US"/>
              <a:t>Cache: Multicore Feature of Interest 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5C9F63A8-136D-6C49-BABD-1DFF60B83A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30300"/>
            <a:ext cx="8001000" cy="5194300"/>
          </a:xfrm>
        </p:spPr>
        <p:txBody>
          <a:bodyPr/>
          <a:lstStyle/>
          <a:p>
            <a:pPr eaLnBrk="1" hangingPunct="1"/>
            <a:r>
              <a:rPr lang="en-US" altLang="en-US"/>
              <a:t>Introduced in the 1960s as a way to overcome the </a:t>
            </a:r>
            <a:r>
              <a:rPr lang="ja-JP" altLang="en-US"/>
              <a:t>“</a:t>
            </a:r>
            <a:r>
              <a:rPr lang="en-US" altLang="ja-JP"/>
              <a:t>memory wall</a:t>
            </a:r>
            <a:r>
              <a:rPr lang="ja-JP" altLang="en-US"/>
              <a:t>”</a:t>
            </a:r>
            <a:r>
              <a:rPr lang="en-US" altLang="ja-JP"/>
              <a:t> </a:t>
            </a:r>
            <a:endParaRPr lang="en-US" altLang="en-US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FA0586C2-4234-E945-ACE6-86F40D6D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3575"/>
            <a:ext cx="74041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>
            <a:extLst>
              <a:ext uri="{FF2B5EF4-FFF2-40B4-BE49-F238E27FC236}">
                <a16:creationId xmlns:a16="http://schemas.microsoft.com/office/drawing/2014/main" id="{1B94364A-909F-734E-B74D-A585A6A1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39" y="5842000"/>
            <a:ext cx="8843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ndara" panose="020E0502030303020204" pitchFamily="34" charset="0"/>
              </a:rPr>
              <a:t> 	Consequence:  Processor outruns memory, leading to decreased utilization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D907E806-CD74-794F-A97D-C2E347FC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473325"/>
            <a:ext cx="480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Candara" panose="020E0502030303020204" pitchFamily="34" charset="0"/>
              </a:rPr>
              <a:t> 	Memory speeds did not advance as fast as the speed of functional units.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194A8A99-1251-B643-90EC-72B98765D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32" y="371475"/>
            <a:ext cx="7772400" cy="762000"/>
          </a:xfrm>
        </p:spPr>
        <p:txBody>
          <a:bodyPr/>
          <a:lstStyle/>
          <a:p>
            <a:r>
              <a:rPr lang="en-US" altLang="en-US" sz="2400" dirty="0"/>
              <a:t>Where to Write Blocks:  </a:t>
            </a:r>
            <a:br>
              <a:rPr lang="en-US" altLang="en-US" sz="2400" dirty="0"/>
            </a:br>
            <a:r>
              <a:rPr lang="en-US" altLang="en-US" dirty="0"/>
              <a:t>Associativity</a:t>
            </a:r>
            <a:endParaRPr lang="en-AU" altLang="en-US" dirty="0"/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A774231-005B-244C-8EB5-C66092381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21894" y="371475"/>
            <a:ext cx="4534423" cy="119062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How is the cache organized?</a:t>
            </a:r>
          </a:p>
          <a:p>
            <a:pPr lvl="1">
              <a:lnSpc>
                <a:spcPct val="90000"/>
              </a:lnSpc>
            </a:pPr>
            <a:r>
              <a:rPr lang="en-US" altLang="en-US" sz="2400" i="1" dirty="0"/>
              <a:t>n-way set associative</a:t>
            </a:r>
            <a:r>
              <a:rPr lang="en-US" altLang="en-US" sz="2400" dirty="0"/>
              <a:t>, where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= # of blocks per set</a:t>
            </a:r>
            <a:endParaRPr lang="en-US" altLang="en-US" sz="2400" i="1" dirty="0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7D9387-917A-E140-90F4-B0934FC6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72" y="2055692"/>
            <a:ext cx="5748345" cy="4430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77BFE-265B-7A43-8A55-9A031FF1354E}"/>
              </a:ext>
            </a:extLst>
          </p:cNvPr>
          <p:cNvSpPr txBox="1"/>
          <p:nvPr/>
        </p:nvSpPr>
        <p:spPr>
          <a:xfrm>
            <a:off x="450936" y="1543584"/>
            <a:ext cx="4932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90000"/>
              </a:lnSpc>
            </a:pP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Direct-mapped cache (1-way set associative)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</a:t>
            </a: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one block per set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E01D5918-1063-9D49-882D-FA3FB4810E22}"/>
              </a:ext>
            </a:extLst>
          </p:cNvPr>
          <p:cNvSpPr/>
          <p:nvPr/>
        </p:nvSpPr>
        <p:spPr bwMode="auto">
          <a:xfrm>
            <a:off x="3795386" y="638828"/>
            <a:ext cx="601250" cy="406965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4AFBE-0ECD-3743-A959-E6C21946B2EF}"/>
              </a:ext>
            </a:extLst>
          </p:cNvPr>
          <p:cNvSpPr txBox="1"/>
          <p:nvPr/>
        </p:nvSpPr>
        <p:spPr>
          <a:xfrm>
            <a:off x="450936" y="2437186"/>
            <a:ext cx="2589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>
              <a:lnSpc>
                <a:spcPct val="90000"/>
              </a:lnSpc>
            </a:pP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Fully associative cache (n-way set associative) 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  <a:sym typeface="Wingdings" pitchFamily="2" charset="2"/>
              </a:rPr>
              <a:t></a:t>
            </a:r>
            <a:r>
              <a:rPr lang="en-US" altLang="en-US" sz="2000" dirty="0">
                <a:solidFill>
                  <a:srgbClr val="941651"/>
                </a:solidFill>
                <a:latin typeface="Candara" panose="020E0502030303020204" pitchFamily="34" charset="0"/>
              </a:rPr>
              <a:t> n blocks in one </a:t>
            </a:r>
            <a:r>
              <a:rPr lang="en-US" altLang="en-US" sz="2000" i="1" dirty="0">
                <a:solidFill>
                  <a:srgbClr val="941651"/>
                </a:solidFill>
                <a:latin typeface="Candara" panose="020E0502030303020204" pitchFamily="34" charset="0"/>
              </a:rPr>
              <a:t>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B8B5B-B734-5941-ABA7-C98814284BE2}"/>
              </a:ext>
            </a:extLst>
          </p:cNvPr>
          <p:cNvSpPr txBox="1"/>
          <p:nvPr/>
        </p:nvSpPr>
        <p:spPr>
          <a:xfrm>
            <a:off x="4283901" y="4560545"/>
            <a:ext cx="353233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lvl="2" algn="ctr">
              <a:lnSpc>
                <a:spcPct val="90000"/>
              </a:lnSpc>
            </a:pPr>
            <a:r>
              <a:rPr lang="en-US" altLang="en-US" sz="1800" i="1" dirty="0">
                <a:solidFill>
                  <a:srgbClr val="941651"/>
                </a:solidFill>
                <a:latin typeface="Candara" panose="020E0502030303020204" pitchFamily="34" charset="0"/>
              </a:rPr>
              <a:t>block address </a:t>
            </a:r>
            <a:r>
              <a:rPr lang="en-US" altLang="en-US" sz="1800" dirty="0">
                <a:solidFill>
                  <a:srgbClr val="941651"/>
                </a:solidFill>
                <a:latin typeface="Candara" panose="020E0502030303020204" pitchFamily="34" charset="0"/>
              </a:rPr>
              <a:t>MOD </a:t>
            </a:r>
            <a:r>
              <a:rPr lang="en-US" altLang="en-US" sz="1800" i="1" dirty="0">
                <a:solidFill>
                  <a:srgbClr val="941651"/>
                </a:solidFill>
                <a:latin typeface="Candara" panose="020E0502030303020204" pitchFamily="34" charset="0"/>
              </a:rPr>
              <a:t>number of sets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BD843534-809E-794B-8E76-102A27BAA589}"/>
              </a:ext>
            </a:extLst>
          </p:cNvPr>
          <p:cNvGraphicFramePr>
            <a:graphicFrameLocks noGrp="1"/>
          </p:cNvGraphicFramePr>
          <p:nvPr/>
        </p:nvGraphicFramePr>
        <p:xfrm>
          <a:off x="521280" y="3707995"/>
          <a:ext cx="1251712" cy="183839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0500">
                  <a:extLst>
                    <a:ext uri="{9D8B030D-6E8A-4147-A177-3AD203B41FA5}">
                      <a16:colId xmlns:a16="http://schemas.microsoft.com/office/drawing/2014/main" val="3377611338"/>
                    </a:ext>
                  </a:extLst>
                </a:gridCol>
                <a:gridCol w="459893">
                  <a:extLst>
                    <a:ext uri="{9D8B030D-6E8A-4147-A177-3AD203B41FA5}">
                      <a16:colId xmlns:a16="http://schemas.microsoft.com/office/drawing/2014/main" val="1556165714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2555748880"/>
                    </a:ext>
                  </a:extLst>
                </a:gridCol>
              </a:tblGrid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Tag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Index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Offset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02332638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253485141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58125296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4080189583"/>
                  </a:ext>
                </a:extLst>
              </a:tr>
              <a:tr h="2083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68657107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313902815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9274112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1544715744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05689221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4B02A4A-ABED-D541-B111-50023FCCC0E8}"/>
              </a:ext>
            </a:extLst>
          </p:cNvPr>
          <p:cNvGraphicFramePr>
            <a:graphicFrameLocks noGrp="1"/>
          </p:cNvGraphicFramePr>
          <p:nvPr/>
        </p:nvGraphicFramePr>
        <p:xfrm>
          <a:off x="1863128" y="3707995"/>
          <a:ext cx="1251712" cy="102336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30500">
                  <a:extLst>
                    <a:ext uri="{9D8B030D-6E8A-4147-A177-3AD203B41FA5}">
                      <a16:colId xmlns:a16="http://schemas.microsoft.com/office/drawing/2014/main" val="3377611338"/>
                    </a:ext>
                  </a:extLst>
                </a:gridCol>
                <a:gridCol w="459893">
                  <a:extLst>
                    <a:ext uri="{9D8B030D-6E8A-4147-A177-3AD203B41FA5}">
                      <a16:colId xmlns:a16="http://schemas.microsoft.com/office/drawing/2014/main" val="1556165714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2555748880"/>
                    </a:ext>
                  </a:extLst>
                </a:gridCol>
              </a:tblGrid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Tag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Index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Offset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02332638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3253485141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58125296"/>
                  </a:ext>
                </a:extLst>
              </a:tr>
              <a:tr h="1660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4080189583"/>
                  </a:ext>
                </a:extLst>
              </a:tr>
              <a:tr h="2083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51356" marR="51356" marT="25679" marB="256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 marL="0" marR="0" marT="25679" marB="25679"/>
                </a:tc>
                <a:extLst>
                  <a:ext uri="{0D108BD9-81ED-4DB2-BD59-A6C34878D82A}">
                    <a16:rowId xmlns:a16="http://schemas.microsoft.com/office/drawing/2014/main" val="2868657107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34650B1D-FD6B-8E45-BC9F-755B9990E1FA}"/>
              </a:ext>
            </a:extLst>
          </p:cNvPr>
          <p:cNvSpPr/>
          <p:nvPr/>
        </p:nvSpPr>
        <p:spPr bwMode="auto">
          <a:xfrm rot="5400000">
            <a:off x="821008" y="5334531"/>
            <a:ext cx="147890" cy="668378"/>
          </a:xfrm>
          <a:prstGeom prst="rightBrace">
            <a:avLst>
              <a:gd name="adj1" fmla="val 51451"/>
              <a:gd name="adj2" fmla="val 5000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1E700-FB31-7C4C-8470-B6C32F368D65}"/>
              </a:ext>
            </a:extLst>
          </p:cNvPr>
          <p:cNvSpPr txBox="1"/>
          <p:nvPr/>
        </p:nvSpPr>
        <p:spPr>
          <a:xfrm>
            <a:off x="506064" y="5746333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block </a:t>
            </a:r>
          </a:p>
          <a:p>
            <a:pPr algn="ctr"/>
            <a:r>
              <a:rPr lang="en-US" sz="1400" dirty="0">
                <a:latin typeface="Candara" panose="020E0502030303020204" pitchFamily="34" charset="0"/>
              </a:rPr>
              <a:t>address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13000CE-411B-6C49-BBB8-320D99717138}"/>
              </a:ext>
            </a:extLst>
          </p:cNvPr>
          <p:cNvSpPr/>
          <p:nvPr/>
        </p:nvSpPr>
        <p:spPr bwMode="auto">
          <a:xfrm rot="5400000">
            <a:off x="2143115" y="4552324"/>
            <a:ext cx="147890" cy="668378"/>
          </a:xfrm>
          <a:prstGeom prst="rightBrace">
            <a:avLst>
              <a:gd name="adj1" fmla="val 51451"/>
              <a:gd name="adj2" fmla="val 5000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ADC23-F162-E148-B0D2-BFAFCBCB0C3C}"/>
              </a:ext>
            </a:extLst>
          </p:cNvPr>
          <p:cNvSpPr txBox="1"/>
          <p:nvPr/>
        </p:nvSpPr>
        <p:spPr>
          <a:xfrm>
            <a:off x="1828171" y="4964126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block </a:t>
            </a:r>
          </a:p>
          <a:p>
            <a:pPr algn="ctr"/>
            <a:r>
              <a:rPr lang="en-US" sz="1400" dirty="0">
                <a:latin typeface="Candara" panose="020E0502030303020204" pitchFamily="34" charset="0"/>
              </a:rPr>
              <a:t>address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3CC7C68-B1DB-7845-9E60-30E508A0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" y="6413347"/>
            <a:ext cx="3566893" cy="37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  <p:bldP spid="16" grpId="0" animBg="1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58FC45E9-0CC1-3840-BF97-D50798206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344895"/>
            <a:ext cx="7772400" cy="762000"/>
          </a:xfrm>
        </p:spPr>
        <p:txBody>
          <a:bodyPr/>
          <a:lstStyle/>
          <a:p>
            <a:r>
              <a:rPr lang="en-US" altLang="en-US" sz="2400" dirty="0"/>
              <a:t>Where to Write Blocks: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Associativity</a:t>
            </a:r>
          </a:p>
        </p:txBody>
      </p:sp>
      <p:pic>
        <p:nvPicPr>
          <p:cNvPr id="82946" name="Picture 3">
            <a:extLst>
              <a:ext uri="{FF2B5EF4-FFF2-40B4-BE49-F238E27FC236}">
                <a16:creationId xmlns:a16="http://schemas.microsoft.com/office/drawing/2014/main" id="{0FA039AC-D2D7-F64E-ADCA-958BE198A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27138"/>
            <a:ext cx="4878388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B4DFDC12-E6B2-F14F-99D0-1012C3A11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1885" y="387201"/>
            <a:ext cx="7772400" cy="762000"/>
          </a:xfrm>
        </p:spPr>
        <p:txBody>
          <a:bodyPr/>
          <a:lstStyle/>
          <a:p>
            <a:r>
              <a:rPr lang="en-US" altLang="en-US" sz="2400" dirty="0"/>
              <a:t>Where to Write Blocks: </a:t>
            </a:r>
            <a:br>
              <a:rPr lang="en-US" altLang="en-US" sz="2400" dirty="0"/>
            </a:br>
            <a:r>
              <a:rPr lang="en-US" altLang="en-US" dirty="0"/>
              <a:t>Associativity</a:t>
            </a:r>
          </a:p>
        </p:txBody>
      </p:sp>
      <p:pic>
        <p:nvPicPr>
          <p:cNvPr id="83970" name="Picture 4">
            <a:extLst>
              <a:ext uri="{FF2B5EF4-FFF2-40B4-BE49-F238E27FC236}">
                <a16:creationId xmlns:a16="http://schemas.microsoft.com/office/drawing/2014/main" id="{B0956DD1-ACA2-4545-9927-BD2473A8C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181100"/>
            <a:ext cx="594995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8AFDCE79-14B4-1D46-9C2D-CB42CD779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How to Evaluate Cache Organization:</a:t>
            </a:r>
            <a:br>
              <a:rPr lang="en-US" altLang="en-US" sz="2400"/>
            </a:br>
            <a:r>
              <a:rPr lang="en-US" altLang="en-US"/>
              <a:t>Miss Rate</a:t>
            </a:r>
            <a:endParaRPr lang="en-AU" altLang="en-US" sz="2400"/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B759E7DA-36A3-2741-8178-8378CE546F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62100"/>
            <a:ext cx="7772400" cy="4762500"/>
          </a:xfrm>
        </p:spPr>
        <p:txBody>
          <a:bodyPr/>
          <a:lstStyle/>
          <a:p>
            <a:r>
              <a:rPr lang="en-US" altLang="en-US" sz="2800" dirty="0"/>
              <a:t>Miss Rate</a:t>
            </a:r>
          </a:p>
          <a:p>
            <a:pPr lvl="1"/>
            <a:r>
              <a:rPr lang="en-US" altLang="en-US" sz="2400" dirty="0"/>
              <a:t>Fraction of cache access that result in a miss</a:t>
            </a:r>
          </a:p>
          <a:p>
            <a:r>
              <a:rPr lang="en-US" altLang="en-US" sz="2800" dirty="0"/>
              <a:t>Causes of Misses</a:t>
            </a:r>
          </a:p>
          <a:p>
            <a:pPr lvl="1"/>
            <a:r>
              <a:rPr lang="en-US" altLang="en-US" sz="2400" dirty="0"/>
              <a:t>Compulsory</a:t>
            </a:r>
          </a:p>
          <a:p>
            <a:pPr lvl="2"/>
            <a:r>
              <a:rPr lang="en-US" altLang="en-US" sz="2000" dirty="0"/>
              <a:t>First reference to a block</a:t>
            </a:r>
          </a:p>
          <a:p>
            <a:pPr lvl="1"/>
            <a:r>
              <a:rPr lang="en-US" altLang="en-US" sz="2400" dirty="0"/>
              <a:t>Capacity</a:t>
            </a:r>
          </a:p>
          <a:p>
            <a:pPr lvl="2"/>
            <a:r>
              <a:rPr lang="en-US" altLang="en-US" sz="2000" dirty="0"/>
              <a:t>Blocks discarded and later retrieved</a:t>
            </a:r>
          </a:p>
          <a:p>
            <a:pPr lvl="1"/>
            <a:r>
              <a:rPr lang="en-US" altLang="en-US" sz="2400" dirty="0"/>
              <a:t>Conflict</a:t>
            </a:r>
          </a:p>
          <a:p>
            <a:pPr lvl="2"/>
            <a:r>
              <a:rPr lang="en-US" altLang="en-US" sz="2000" dirty="0"/>
              <a:t>Program makes repeated references to multiple addresses from different blocks that map to the same location in the cache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>
            <a:extLst>
              <a:ext uri="{FF2B5EF4-FFF2-40B4-BE49-F238E27FC236}">
                <a16:creationId xmlns:a16="http://schemas.microsoft.com/office/drawing/2014/main" id="{24AF57EA-9764-8A41-AFC4-681466229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/>
              <a:t>Note:  Speculative and multithreaded processors may execute other instructions during a miss</a:t>
            </a:r>
            <a:endParaRPr lang="en-US" altLang="en-US" sz="2000"/>
          </a:p>
          <a:p>
            <a:pPr lvl="1"/>
            <a:r>
              <a:rPr lang="en-US" altLang="en-US"/>
              <a:t>Reduces performance impact of misses</a:t>
            </a:r>
          </a:p>
        </p:txBody>
      </p:sp>
      <p:pic>
        <p:nvPicPr>
          <p:cNvPr id="87042" name="Picture 3">
            <a:extLst>
              <a:ext uri="{FF2B5EF4-FFF2-40B4-BE49-F238E27FC236}">
                <a16:creationId xmlns:a16="http://schemas.microsoft.com/office/drawing/2014/main" id="{F608277E-82BF-5342-98A3-3A1D066A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492375"/>
            <a:ext cx="7258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2">
            <a:extLst>
              <a:ext uri="{FF2B5EF4-FFF2-40B4-BE49-F238E27FC236}">
                <a16:creationId xmlns:a16="http://schemas.microsoft.com/office/drawing/2014/main" id="{88DF7380-E74F-9343-8450-BEAAF7C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4677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2">
            <a:extLst>
              <a:ext uri="{FF2B5EF4-FFF2-40B4-BE49-F238E27FC236}">
                <a16:creationId xmlns:a16="http://schemas.microsoft.com/office/drawing/2014/main" id="{D7C2103B-35DA-F344-BD7E-B00C3764D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Metrics?</a:t>
            </a:r>
            <a:endParaRPr lang="en-AU" altLang="en-US" sz="4000"/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9FAB56FD-2FBB-8E49-8533-E9D209CE9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87046" name="Rectangle 4">
            <a:extLst>
              <a:ext uri="{FF2B5EF4-FFF2-40B4-BE49-F238E27FC236}">
                <a16:creationId xmlns:a16="http://schemas.microsoft.com/office/drawing/2014/main" id="{EFF5EFA2-2DD8-C248-860E-AA648E9B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F78FE57C-4CBA-0040-AA54-C3DA5DA96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Cache Optimizations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E304D348-D48F-1E48-B7F7-090BCBC99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Larger block size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compulsory misses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capacity and conflict misses, increases miss penalty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Larger total cache capacity to reduce miss rate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hit time, increases power consumption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Higher associativity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conflict misses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Increases hit time, increases power consumption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Higher number of cache levels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overall memory access time, increases complexity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Giving priority to read misses over writes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miss penalty, increases complexity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Avoiding address translation in cache indexing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Reduces hit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B1F30CCA-0F13-C648-A946-1B81872A4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748" y="333897"/>
            <a:ext cx="7772400" cy="762000"/>
          </a:xfrm>
        </p:spPr>
        <p:txBody>
          <a:bodyPr/>
          <a:lstStyle/>
          <a:p>
            <a:r>
              <a:rPr lang="en-US" altLang="en-US" dirty="0"/>
              <a:t>Idle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056E0-55DF-0846-A71A-FF9B0D5A32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8220" y="1167878"/>
            <a:ext cx="7957161" cy="5194300"/>
          </a:xfrm>
        </p:spPr>
        <p:txBody>
          <a:bodyPr/>
          <a:lstStyle/>
          <a:p>
            <a:pPr eaLnBrk="1" hangingPunct="1"/>
            <a:r>
              <a:rPr lang="en-US" altLang="en-US" dirty="0"/>
              <a:t>What happens when you go out to main memory?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/>
              <a:t> 	</a:t>
            </a:r>
            <a:r>
              <a:rPr lang="en-US" altLang="en-US" i="1" dirty="0"/>
              <a:t>Idle time. </a:t>
            </a:r>
          </a:p>
          <a:p>
            <a:pPr lvl="1" eaLnBrk="1" hangingPunct="1"/>
            <a:r>
              <a:rPr lang="en-US" altLang="en-US" dirty="0"/>
              <a:t>Decreased utilization = less work per unit time </a:t>
            </a:r>
          </a:p>
          <a:p>
            <a:pPr lvl="1" eaLnBrk="1" hangingPunct="1"/>
            <a:r>
              <a:rPr lang="en-US" altLang="en-US" dirty="0"/>
              <a:t>Idle time = time doing nothing = $$$ wasted</a:t>
            </a:r>
          </a:p>
          <a:p>
            <a:pPr eaLnBrk="1" hangingPunct="1"/>
            <a:r>
              <a:rPr lang="en-US" altLang="en-US" dirty="0"/>
              <a:t>Overcoming the “Memory Wall” </a:t>
            </a:r>
          </a:p>
          <a:p>
            <a:pPr lvl="1" eaLnBrk="1" hangingPunct="1"/>
            <a:r>
              <a:rPr lang="en-US" altLang="en-US" dirty="0"/>
              <a:t>Caches were </a:t>
            </a:r>
            <a:r>
              <a:rPr lang="en-US" altLang="en-US" i="1" dirty="0"/>
              <a:t>not </a:t>
            </a:r>
            <a:r>
              <a:rPr lang="en-US" altLang="en-US" dirty="0"/>
              <a:t>the sole ﬁx for idle time.</a:t>
            </a:r>
          </a:p>
          <a:p>
            <a:pPr lvl="1" eaLnBrk="1" hangingPunct="1"/>
            <a:r>
              <a:rPr lang="en-US" dirty="0"/>
              <a:t>Early Days: Preemptive multitasking and time sharing were </a:t>
            </a:r>
            <a:br>
              <a:rPr lang="en-US" dirty="0"/>
            </a:br>
            <a:r>
              <a:rPr lang="en-US" dirty="0"/>
              <a:t>actually the dominant methods.</a:t>
            </a:r>
            <a:endParaRPr lang="en-US" altLang="en-US" dirty="0"/>
          </a:p>
          <a:p>
            <a:pPr marL="914400" lvl="2" indent="0" eaLnBrk="1" hangingPunct="1">
              <a:buNone/>
            </a:pPr>
            <a:r>
              <a:rPr lang="en-US" dirty="0"/>
              <a:t>... but every program inevitably must go out to memory</a:t>
            </a:r>
            <a:br>
              <a:rPr lang="en-US" dirty="0"/>
            </a:br>
            <a:r>
              <a:rPr lang="en-US" dirty="0"/>
              <a:t>... not always enough jobs to swap in while others wait for memory</a:t>
            </a:r>
            <a:br>
              <a:rPr lang="en-US" dirty="0"/>
            </a:br>
            <a:r>
              <a:rPr lang="en-US" dirty="0"/>
              <a:t>… also, do you really want to be preempted every time you fetch data? </a:t>
            </a:r>
          </a:p>
          <a:p>
            <a:pPr lvl="1" eaLnBrk="1" hangingPunct="1"/>
            <a:r>
              <a:rPr lang="en-US" altLang="en-US" dirty="0"/>
              <a:t>So, caches important (for now :-) …</a:t>
            </a:r>
          </a:p>
          <a:p>
            <a:pPr lvl="1" eaLnBrk="1" hangingPunct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12585B59-BF04-1E4E-8117-A366DDB5A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Design</a:t>
            </a:r>
            <a:endParaRPr lang="en-AU" altLang="en-US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86B903EF-8E80-114A-9217-97CFDAE26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Memory hierarchy design becomes more crucial with recent multi-core processors</a:t>
            </a:r>
          </a:p>
          <a:p>
            <a:pPr lvl="1"/>
            <a:r>
              <a:rPr lang="en-US" altLang="en-US"/>
              <a:t>Aggregate peak bandwidth grows with # cores:</a:t>
            </a:r>
          </a:p>
          <a:p>
            <a:pPr lvl="2"/>
            <a:r>
              <a:rPr lang="en-US" altLang="en-US"/>
              <a:t>Intel Core i7 can generate two references per core per clock</a:t>
            </a:r>
          </a:p>
          <a:p>
            <a:pPr lvl="2"/>
            <a:r>
              <a:rPr lang="en-US" altLang="en-US"/>
              <a:t>Four cores and 3.2 GHz clock</a:t>
            </a:r>
          </a:p>
          <a:p>
            <a:pPr lvl="3"/>
            <a:r>
              <a:rPr lang="en-US" altLang="en-US"/>
              <a:t>How much memory bandwidth needed?</a:t>
            </a:r>
          </a:p>
          <a:p>
            <a:pPr lvl="3"/>
            <a:r>
              <a:rPr lang="en-US" altLang="en-US"/>
              <a:t>Hint: 64-bit data references &amp; 128-bit instruction references</a:t>
            </a:r>
          </a:p>
          <a:p>
            <a:pPr lvl="2"/>
            <a:r>
              <a:rPr lang="en-US" altLang="en-US"/>
              <a:t>DRAM bandwidth is only 25 GB/s (circa 2011-2012)</a:t>
            </a:r>
          </a:p>
          <a:p>
            <a:pPr lvl="1"/>
            <a:r>
              <a:rPr lang="en-US" altLang="en-US"/>
              <a:t>How to bridge the gap? </a:t>
            </a:r>
          </a:p>
          <a:p>
            <a:pPr lvl="2"/>
            <a:r>
              <a:rPr lang="en-US" altLang="en-US"/>
              <a:t>Multi-port, pipelined caches</a:t>
            </a:r>
          </a:p>
          <a:p>
            <a:pPr lvl="2"/>
            <a:r>
              <a:rPr lang="en-US" altLang="en-US"/>
              <a:t>Two levels of cache per core</a:t>
            </a:r>
          </a:p>
          <a:p>
            <a:pPr lvl="2"/>
            <a:r>
              <a:rPr lang="en-US" altLang="en-US"/>
              <a:t>Shared third-level cache on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ED9BE7A-7CBB-3F4F-9684-CF3E45EED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An Overview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1424AEDA-8FE6-F14C-A67E-98CFA1401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Single-Level Memory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Multiple Memory Levels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466DF2F5-5259-EC43-A33A-916419E5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843088"/>
            <a:ext cx="38830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A1C5CB2E-05E8-604D-8BE1-CE27655F4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284663"/>
            <a:ext cx="608965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547C0563-1F2E-FF44-9DF3-80EEDF8C8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Caches:  In Action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909903A7-6C61-1446-8507-B4763FC275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a location in memory </a:t>
            </a:r>
          </a:p>
          <a:p>
            <a:pPr eaLnBrk="1" hangingPunct="1"/>
            <a:r>
              <a:rPr lang="en-US" altLang="en-US"/>
              <a:t>Copy the location and its neighbors into the faster memories closer to the CPU.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C04F30BC-4017-9748-B368-E02C5F1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3860800"/>
            <a:ext cx="762635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T">
  <a:themeElements>
    <a:clrScheme name="V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T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V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Templates:VT.pot</Template>
  <TotalTime>239911</TotalTime>
  <Words>3055</Words>
  <Application>Microsoft Macintosh PowerPoint</Application>
  <PresentationFormat>On-screen Show (4:3)</PresentationFormat>
  <Paragraphs>463</Paragraphs>
  <Slides>55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Candara</vt:lpstr>
      <vt:lpstr>Consolas</vt:lpstr>
      <vt:lpstr>Times New Roman</vt:lpstr>
      <vt:lpstr>VT</vt:lpstr>
      <vt:lpstr>PowerPoint Presentation</vt:lpstr>
      <vt:lpstr>Acknowledgements</vt:lpstr>
      <vt:lpstr>Introduction</vt:lpstr>
      <vt:lpstr>Memory Hierarchy</vt:lpstr>
      <vt:lpstr>Cache: Multicore Feature of Interest </vt:lpstr>
      <vt:lpstr>Idle Time</vt:lpstr>
      <vt:lpstr>Memory Hierarchy Design</vt:lpstr>
      <vt:lpstr>Caches:  An Overview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Caches:  In Action</vt:lpstr>
      <vt:lpstr>Why Do Caches Work?  Locality</vt:lpstr>
      <vt:lpstr>Caches:  Memory Consistency?</vt:lpstr>
      <vt:lpstr>Caches:  Memory Consistency?</vt:lpstr>
      <vt:lpstr>Caches:  Memory Consistency?</vt:lpstr>
      <vt:lpstr>Caches:  Memory Consistency?</vt:lpstr>
      <vt:lpstr>Common Memory Models</vt:lpstr>
      <vt:lpstr>Memory Models:  Shared Memory</vt:lpstr>
      <vt:lpstr>Caching Issues</vt:lpstr>
      <vt:lpstr>Caching Issues</vt:lpstr>
      <vt:lpstr>Caching Issues</vt:lpstr>
      <vt:lpstr>Caching Issues</vt:lpstr>
      <vt:lpstr>Caching Issues </vt:lpstr>
      <vt:lpstr>Caching:  Memory Consistency?</vt:lpstr>
      <vt:lpstr>What is Memory Coherence?</vt:lpstr>
      <vt:lpstr>Implicit Properties of Coherence</vt:lpstr>
      <vt:lpstr>Bus Properties</vt:lpstr>
      <vt:lpstr>Granularity</vt:lpstr>
      <vt:lpstr>Cache Coherency via the Bus</vt:lpstr>
      <vt:lpstr>Cache Coherency via the Bus</vt:lpstr>
      <vt:lpstr>Cache Coherency via the Bus</vt:lpstr>
      <vt:lpstr>Cache Coherency via the Bus</vt:lpstr>
      <vt:lpstr>Invalidation vs. Update</vt:lpstr>
      <vt:lpstr>CACHING:  UNDER THE COVERS</vt:lpstr>
      <vt:lpstr>Performance and Power</vt:lpstr>
      <vt:lpstr>AMD Opteron Rev. H Quad-Core</vt:lpstr>
      <vt:lpstr>IBM: Power9</vt:lpstr>
      <vt:lpstr>Sun Niagara</vt:lpstr>
      <vt:lpstr>Intel Skylake</vt:lpstr>
      <vt:lpstr>Memory Hierarchy:  Algorithm</vt:lpstr>
      <vt:lpstr>When to Write Blocks:   Strategies to Write to the Cache </vt:lpstr>
      <vt:lpstr>Where to Write Blocks:   Associativity</vt:lpstr>
      <vt:lpstr>Where to Write Blocks:  Associativity</vt:lpstr>
      <vt:lpstr>Where to Write Blocks:  Associativity</vt:lpstr>
      <vt:lpstr>How to Evaluate Cache Organization: Miss Rate</vt:lpstr>
      <vt:lpstr>Other Metrics?</vt:lpstr>
      <vt:lpstr>Basic Cache Optimizations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Bits, Data Types, and Operations</dc:title>
  <dc:creator>Wuchun Feng</dc:creator>
  <cp:lastModifiedBy>Feng, Wu-Chun</cp:lastModifiedBy>
  <cp:revision>121</cp:revision>
  <cp:lastPrinted>2022-07-22T07:01:08Z</cp:lastPrinted>
  <dcterms:created xsi:type="dcterms:W3CDTF">2012-03-15T05:56:43Z</dcterms:created>
  <dcterms:modified xsi:type="dcterms:W3CDTF">2022-07-22T07:01:23Z</dcterms:modified>
</cp:coreProperties>
</file>